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3872" r:id="rId2"/>
    <p:sldId id="3954" r:id="rId3"/>
    <p:sldId id="3949" r:id="rId4"/>
    <p:sldId id="3871" r:id="rId5"/>
    <p:sldId id="3963" r:id="rId6"/>
    <p:sldId id="3951" r:id="rId7"/>
    <p:sldId id="3952" r:id="rId8"/>
    <p:sldId id="3942" r:id="rId9"/>
    <p:sldId id="3943" r:id="rId10"/>
    <p:sldId id="3944" r:id="rId11"/>
    <p:sldId id="3945" r:id="rId12"/>
    <p:sldId id="3947" r:id="rId13"/>
    <p:sldId id="3948" r:id="rId14"/>
    <p:sldId id="3953" r:id="rId15"/>
    <p:sldId id="3960" r:id="rId16"/>
    <p:sldId id="3961" r:id="rId17"/>
    <p:sldId id="3957" r:id="rId18"/>
    <p:sldId id="3879" r:id="rId19"/>
    <p:sldId id="3955" r:id="rId20"/>
  </p:sldIdLst>
  <p:sldSz cx="121920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>
    <p:extLst>
      <p:ext uri="{19B8F6BF-5375-455C-9EA6-DF929625EA0E}">
        <p15:presenceInfo xmlns:p15="http://schemas.microsoft.com/office/powerpoint/2012/main" userId="86040e0c0f8320d3" providerId="Windows Live"/>
      </p:ext>
    </p:extLst>
  </p:cmAuthor>
  <p:cmAuthor id="2" name="X240S" initials="X" lastIdx="1" clrIdx="1">
    <p:extLst>
      <p:ext uri="{19B8F6BF-5375-455C-9EA6-DF929625EA0E}">
        <p15:presenceInfo xmlns:p15="http://schemas.microsoft.com/office/powerpoint/2012/main" userId="X240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B1D0E9"/>
    <a:srgbClr val="7EA0BC"/>
    <a:srgbClr val="78AEDA"/>
    <a:srgbClr val="6C9ABE"/>
    <a:srgbClr val="418ECB"/>
    <a:srgbClr val="33CCFF"/>
    <a:srgbClr val="C0D9EE"/>
    <a:srgbClr val="88A8C2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3" autoAdjust="0"/>
    <p:restoredTop sz="87151" autoAdjust="0"/>
  </p:normalViewPr>
  <p:slideViewPr>
    <p:cSldViewPr snapToGrid="0">
      <p:cViewPr varScale="1">
        <p:scale>
          <a:sx n="58" d="100"/>
          <a:sy n="58" d="100"/>
        </p:scale>
        <p:origin x="75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AE9C8-3127-FF4B-B86D-8BDD724B5C0B}" type="doc">
      <dgm:prSet loTypeId="urn:microsoft.com/office/officeart/2005/8/layout/chevron1" loCatId="" qsTypeId="urn:microsoft.com/office/officeart/2005/8/quickstyle/simple1" qsCatId="simple" csTypeId="urn:microsoft.com/office/officeart/2005/8/colors/accent1_3" csCatId="accent1" phldr="1"/>
      <dgm:spPr/>
    </dgm:pt>
    <dgm:pt modelId="{9CD48BAE-E8BA-C64A-959A-0C5FB411AEDC}">
      <dgm:prSet phldrT="[文本]"/>
      <dgm:spPr>
        <a:solidFill>
          <a:srgbClr val="7D9EB7"/>
        </a:solidFill>
      </dgm:spPr>
      <dgm:t>
        <a:bodyPr/>
        <a:lstStyle/>
        <a:p>
          <a:r>
            <a:rPr lang="en-US" altLang="zh-CN" dirty="0"/>
            <a:t>2</a:t>
          </a:r>
          <a:r>
            <a:rPr lang="en-US" altLang="zh-CN" baseline="30000" dirty="0"/>
            <a:t>nd</a:t>
          </a:r>
          <a:r>
            <a:rPr lang="en-US" altLang="zh-CN" dirty="0"/>
            <a:t> STEP</a:t>
          </a:r>
          <a:endParaRPr lang="zh-CN" altLang="en-US" dirty="0"/>
        </a:p>
      </dgm:t>
    </dgm:pt>
    <dgm:pt modelId="{7AEF3ACD-9D0E-4847-A6D5-FA2263613F0D}" type="par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A4A6E05C-DAB7-F14C-A840-BF7F1FE671EF}" type="sib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4CFE7979-F2AC-B340-958F-6786FA07EB43}" type="pres">
      <dgm:prSet presAssocID="{BADAE9C8-3127-FF4B-B86D-8BDD724B5C0B}" presName="Name0" presStyleCnt="0">
        <dgm:presLayoutVars>
          <dgm:dir/>
          <dgm:animLvl val="lvl"/>
          <dgm:resizeHandles val="exact"/>
        </dgm:presLayoutVars>
      </dgm:prSet>
      <dgm:spPr/>
    </dgm:pt>
    <dgm:pt modelId="{02F5A9B6-B28C-9047-9C56-0583804308A1}" type="pres">
      <dgm:prSet presAssocID="{9CD48BAE-E8BA-C64A-959A-0C5FB411AEDC}" presName="parTxOnly" presStyleLbl="node1" presStyleIdx="0" presStyleCnt="1" custLinFactNeighborY="3846">
        <dgm:presLayoutVars>
          <dgm:chMax val="0"/>
          <dgm:chPref val="0"/>
          <dgm:bulletEnabled val="1"/>
        </dgm:presLayoutVars>
      </dgm:prSet>
      <dgm:spPr/>
    </dgm:pt>
  </dgm:ptLst>
  <dgm:cxnLst>
    <dgm:cxn modelId="{A35B3665-48CD-794F-8358-7EA1C814D262}" srcId="{BADAE9C8-3127-FF4B-B86D-8BDD724B5C0B}" destId="{9CD48BAE-E8BA-C64A-959A-0C5FB411AEDC}" srcOrd="0" destOrd="0" parTransId="{7AEF3ACD-9D0E-4847-A6D5-FA2263613F0D}" sibTransId="{A4A6E05C-DAB7-F14C-A840-BF7F1FE671EF}"/>
    <dgm:cxn modelId="{5745E094-9F7C-8244-BBA6-08A1D55BCF76}" type="presOf" srcId="{9CD48BAE-E8BA-C64A-959A-0C5FB411AEDC}" destId="{02F5A9B6-B28C-9047-9C56-0583804308A1}" srcOrd="0" destOrd="0" presId="urn:microsoft.com/office/officeart/2005/8/layout/chevron1"/>
    <dgm:cxn modelId="{4A010CF5-43F4-A841-A4AC-0131F386C9AB}" type="presOf" srcId="{BADAE9C8-3127-FF4B-B86D-8BDD724B5C0B}" destId="{4CFE7979-F2AC-B340-958F-6786FA07EB43}" srcOrd="0" destOrd="0" presId="urn:microsoft.com/office/officeart/2005/8/layout/chevron1"/>
    <dgm:cxn modelId="{65D62302-EEE6-0042-BD1F-FFF631BFECE3}" type="presParOf" srcId="{4CFE7979-F2AC-B340-958F-6786FA07EB43}" destId="{02F5A9B6-B28C-9047-9C56-0583804308A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AE9C8-3127-FF4B-B86D-8BDD724B5C0B}" type="doc">
      <dgm:prSet loTypeId="urn:microsoft.com/office/officeart/2005/8/layout/chevron1" loCatId="" qsTypeId="urn:microsoft.com/office/officeart/2005/8/quickstyle/simple1" qsCatId="simple" csTypeId="urn:microsoft.com/office/officeart/2005/8/colors/accent4_5" csCatId="accent4" phldr="1"/>
      <dgm:spPr/>
    </dgm:pt>
    <dgm:pt modelId="{9CD48BAE-E8BA-C64A-959A-0C5FB411AEDC}">
      <dgm:prSet phldrT="[文本]"/>
      <dgm:spPr/>
      <dgm:t>
        <a:bodyPr/>
        <a:lstStyle/>
        <a:p>
          <a:r>
            <a:rPr lang="en-US" altLang="zh-CN" dirty="0"/>
            <a:t>1st STEP</a:t>
          </a:r>
          <a:endParaRPr lang="zh-CN" altLang="en-US" dirty="0"/>
        </a:p>
      </dgm:t>
    </dgm:pt>
    <dgm:pt modelId="{7AEF3ACD-9D0E-4847-A6D5-FA2263613F0D}" type="par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A4A6E05C-DAB7-F14C-A840-BF7F1FE671EF}" type="sibTrans" cxnId="{A35B3665-48CD-794F-8358-7EA1C814D262}">
      <dgm:prSet/>
      <dgm:spPr/>
      <dgm:t>
        <a:bodyPr/>
        <a:lstStyle/>
        <a:p>
          <a:endParaRPr lang="zh-CN" altLang="en-US"/>
        </a:p>
      </dgm:t>
    </dgm:pt>
    <dgm:pt modelId="{4CFE7979-F2AC-B340-958F-6786FA07EB43}" type="pres">
      <dgm:prSet presAssocID="{BADAE9C8-3127-FF4B-B86D-8BDD724B5C0B}" presName="Name0" presStyleCnt="0">
        <dgm:presLayoutVars>
          <dgm:dir/>
          <dgm:animLvl val="lvl"/>
          <dgm:resizeHandles val="exact"/>
        </dgm:presLayoutVars>
      </dgm:prSet>
      <dgm:spPr/>
    </dgm:pt>
    <dgm:pt modelId="{02F5A9B6-B28C-9047-9C56-0583804308A1}" type="pres">
      <dgm:prSet presAssocID="{9CD48BAE-E8BA-C64A-959A-0C5FB411AEDC}" presName="parTxOnly" presStyleLbl="node1" presStyleIdx="0" presStyleCnt="1" custLinFactNeighborX="-8520" custLinFactNeighborY="-88792">
        <dgm:presLayoutVars>
          <dgm:chMax val="0"/>
          <dgm:chPref val="0"/>
          <dgm:bulletEnabled val="1"/>
        </dgm:presLayoutVars>
      </dgm:prSet>
      <dgm:spPr/>
    </dgm:pt>
  </dgm:ptLst>
  <dgm:cxnLst>
    <dgm:cxn modelId="{A35B3665-48CD-794F-8358-7EA1C814D262}" srcId="{BADAE9C8-3127-FF4B-B86D-8BDD724B5C0B}" destId="{9CD48BAE-E8BA-C64A-959A-0C5FB411AEDC}" srcOrd="0" destOrd="0" parTransId="{7AEF3ACD-9D0E-4847-A6D5-FA2263613F0D}" sibTransId="{A4A6E05C-DAB7-F14C-A840-BF7F1FE671EF}"/>
    <dgm:cxn modelId="{5745E094-9F7C-8244-BBA6-08A1D55BCF76}" type="presOf" srcId="{9CD48BAE-E8BA-C64A-959A-0C5FB411AEDC}" destId="{02F5A9B6-B28C-9047-9C56-0583804308A1}" srcOrd="0" destOrd="0" presId="urn:microsoft.com/office/officeart/2005/8/layout/chevron1"/>
    <dgm:cxn modelId="{4A010CF5-43F4-A841-A4AC-0131F386C9AB}" type="presOf" srcId="{BADAE9C8-3127-FF4B-B86D-8BDD724B5C0B}" destId="{4CFE7979-F2AC-B340-958F-6786FA07EB43}" srcOrd="0" destOrd="0" presId="urn:microsoft.com/office/officeart/2005/8/layout/chevron1"/>
    <dgm:cxn modelId="{65D62302-EEE6-0042-BD1F-FFF631BFECE3}" type="presParOf" srcId="{4CFE7979-F2AC-B340-958F-6786FA07EB43}" destId="{02F5A9B6-B28C-9047-9C56-0583804308A1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A9B6-B28C-9047-9C56-0583804308A1}">
      <dsp:nvSpPr>
        <dsp:cNvPr id="0" name=""/>
        <dsp:cNvSpPr/>
      </dsp:nvSpPr>
      <dsp:spPr>
        <a:xfrm>
          <a:off x="1642" y="0"/>
          <a:ext cx="3360859" cy="371475"/>
        </a:xfrm>
        <a:prstGeom prst="chevron">
          <a:avLst/>
        </a:prstGeom>
        <a:solidFill>
          <a:srgbClr val="7D9E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2</a:t>
          </a:r>
          <a:r>
            <a:rPr lang="en-US" altLang="zh-CN" sz="2300" kern="1200" baseline="30000" dirty="0"/>
            <a:t>nd</a:t>
          </a:r>
          <a:r>
            <a:rPr lang="en-US" altLang="zh-CN" sz="2300" kern="1200" dirty="0"/>
            <a:t> STEP</a:t>
          </a:r>
          <a:endParaRPr lang="zh-CN" altLang="en-US" sz="2300" kern="1200" dirty="0"/>
        </a:p>
      </dsp:txBody>
      <dsp:txXfrm>
        <a:off x="187380" y="0"/>
        <a:ext cx="2989384" cy="371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5A9B6-B28C-9047-9C56-0583804308A1}">
      <dsp:nvSpPr>
        <dsp:cNvPr id="0" name=""/>
        <dsp:cNvSpPr/>
      </dsp:nvSpPr>
      <dsp:spPr>
        <a:xfrm>
          <a:off x="0" y="0"/>
          <a:ext cx="4253178" cy="371475"/>
        </a:xfrm>
        <a:prstGeom prst="chevron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1st STEP</a:t>
          </a:r>
          <a:endParaRPr lang="zh-CN" altLang="en-US" sz="2300" kern="1200" dirty="0"/>
        </a:p>
      </dsp:txBody>
      <dsp:txXfrm>
        <a:off x="185738" y="0"/>
        <a:ext cx="3881703" cy="371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9BD55-9150-492C-8AFB-364AB0871009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C27E3-84BF-4AE1-978D-62C5A22031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8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2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4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31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62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86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59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89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2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00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2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tx1">
                    <a:lumMod val="75000"/>
                  </a:schemeClr>
                </a:solidFill>
              </a:rPr>
              <a:t>V1.2.4</a:t>
            </a:r>
            <a:r>
              <a:rPr lang="zh-CN" altLang="en-US" sz="1200" b="0">
                <a:solidFill>
                  <a:schemeClr val="tx1">
                    <a:lumMod val="75000"/>
                  </a:schemeClr>
                </a:solidFill>
              </a:rPr>
              <a:t>，更新功耗指标</a:t>
            </a:r>
            <a:endParaRPr lang="en-US" altLang="zh-CN" sz="1200" b="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402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75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876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704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7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6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2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31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57702-FD67-4575-84DC-E6BE46AB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13C09-42C0-465F-BC86-4E37FF4C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A2EDD-D8B3-4CDE-A706-18ABDAC5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2022/11/11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11320-5C95-43CC-9934-333E9129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15EF5-F3A7-4A86-94FE-67DE063C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309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2454" y="6356350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A5C5B3-1C09-4757-BEBB-113A6F907B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685077-1AB5-4382-840E-EA23C9C1F8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52" y="6339125"/>
            <a:ext cx="1313895" cy="3823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D1DAB8F-35D9-4D6E-B4FF-AAD399C12A47}"/>
              </a:ext>
            </a:extLst>
          </p:cNvPr>
          <p:cNvSpPr/>
          <p:nvPr userDrawn="1"/>
        </p:nvSpPr>
        <p:spPr>
          <a:xfrm>
            <a:off x="570428" y="393351"/>
            <a:ext cx="97971" cy="5107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0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9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5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6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1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4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53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62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1EE0-C5E4-41AC-AF7C-BA8AF86370B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组合 2">
            <a:extLst>
              <a:ext uri="{FF2B5EF4-FFF2-40B4-BE49-F238E27FC236}">
                <a16:creationId xmlns:a16="http://schemas.microsoft.com/office/drawing/2014/main" id="{5A1ACDEA-26CD-43D1-91A3-5826C623242E}"/>
              </a:ext>
            </a:extLst>
          </p:cNvPr>
          <p:cNvGrpSpPr/>
          <p:nvPr userDrawn="1"/>
        </p:nvGrpSpPr>
        <p:grpSpPr>
          <a:xfrm>
            <a:off x="246002" y="7128773"/>
            <a:ext cx="4460537" cy="691252"/>
            <a:chOff x="1101012" y="2911151"/>
            <a:chExt cx="9573211" cy="1483567"/>
          </a:xfrm>
        </p:grpSpPr>
        <p:sp>
          <p:nvSpPr>
            <p:cNvPr id="9" name="椭圆 3">
              <a:extLst>
                <a:ext uri="{FF2B5EF4-FFF2-40B4-BE49-F238E27FC236}">
                  <a16:creationId xmlns:a16="http://schemas.microsoft.com/office/drawing/2014/main" id="{5D1AEEB0-9A5B-49D3-8877-826F9B2A4319}"/>
                </a:ext>
              </a:extLst>
            </p:cNvPr>
            <p:cNvSpPr/>
            <p:nvPr/>
          </p:nvSpPr>
          <p:spPr>
            <a:xfrm>
              <a:off x="5551715" y="3069771"/>
              <a:ext cx="643813" cy="6438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4">
              <a:extLst>
                <a:ext uri="{FF2B5EF4-FFF2-40B4-BE49-F238E27FC236}">
                  <a16:creationId xmlns:a16="http://schemas.microsoft.com/office/drawing/2014/main" id="{766916CD-FD51-4DA2-B702-1EBE6AD7D053}"/>
                </a:ext>
              </a:extLst>
            </p:cNvPr>
            <p:cNvSpPr/>
            <p:nvPr/>
          </p:nvSpPr>
          <p:spPr>
            <a:xfrm>
              <a:off x="6447454" y="3069771"/>
              <a:ext cx="643813" cy="643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5">
              <a:extLst>
                <a:ext uri="{FF2B5EF4-FFF2-40B4-BE49-F238E27FC236}">
                  <a16:creationId xmlns:a16="http://schemas.microsoft.com/office/drawing/2014/main" id="{4B481AC6-ED2B-43F2-8342-AE725F6E6073}"/>
                </a:ext>
              </a:extLst>
            </p:cNvPr>
            <p:cNvSpPr/>
            <p:nvPr/>
          </p:nvSpPr>
          <p:spPr>
            <a:xfrm>
              <a:off x="7343193" y="3069771"/>
              <a:ext cx="643813" cy="6438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6">
              <a:extLst>
                <a:ext uri="{FF2B5EF4-FFF2-40B4-BE49-F238E27FC236}">
                  <a16:creationId xmlns:a16="http://schemas.microsoft.com/office/drawing/2014/main" id="{013AFCE4-7EE0-4DC1-B40C-96213532C867}"/>
                </a:ext>
              </a:extLst>
            </p:cNvPr>
            <p:cNvSpPr/>
            <p:nvPr/>
          </p:nvSpPr>
          <p:spPr>
            <a:xfrm>
              <a:off x="8238932" y="3069771"/>
              <a:ext cx="643813" cy="6438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7">
              <a:extLst>
                <a:ext uri="{FF2B5EF4-FFF2-40B4-BE49-F238E27FC236}">
                  <a16:creationId xmlns:a16="http://schemas.microsoft.com/office/drawing/2014/main" id="{19DAB1C0-F931-41D3-8C9E-5AB6D198B06A}"/>
                </a:ext>
              </a:extLst>
            </p:cNvPr>
            <p:cNvSpPr/>
            <p:nvPr/>
          </p:nvSpPr>
          <p:spPr>
            <a:xfrm>
              <a:off x="9134671" y="3069771"/>
              <a:ext cx="643813" cy="6438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">
              <a:extLst>
                <a:ext uri="{FF2B5EF4-FFF2-40B4-BE49-F238E27FC236}">
                  <a16:creationId xmlns:a16="http://schemas.microsoft.com/office/drawing/2014/main" id="{D25649AF-973E-405A-A2C2-4768160E1406}"/>
                </a:ext>
              </a:extLst>
            </p:cNvPr>
            <p:cNvSpPr/>
            <p:nvPr/>
          </p:nvSpPr>
          <p:spPr>
            <a:xfrm>
              <a:off x="10030410" y="3069771"/>
              <a:ext cx="643813" cy="64381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9">
              <a:extLst>
                <a:ext uri="{FF2B5EF4-FFF2-40B4-BE49-F238E27FC236}">
                  <a16:creationId xmlns:a16="http://schemas.microsoft.com/office/drawing/2014/main" id="{D4CCFE95-754D-4399-AF50-C89123CBC3A1}"/>
                </a:ext>
              </a:extLst>
            </p:cNvPr>
            <p:cNvSpPr/>
            <p:nvPr/>
          </p:nvSpPr>
          <p:spPr>
            <a:xfrm>
              <a:off x="1101012" y="3069771"/>
              <a:ext cx="643813" cy="6438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FA1A85CA-3E41-44C4-BA87-BE4FF1A77DA4}"/>
                </a:ext>
              </a:extLst>
            </p:cNvPr>
            <p:cNvSpPr/>
            <p:nvPr/>
          </p:nvSpPr>
          <p:spPr>
            <a:xfrm>
              <a:off x="1996751" y="3069771"/>
              <a:ext cx="643813" cy="6438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1">
              <a:extLst>
                <a:ext uri="{FF2B5EF4-FFF2-40B4-BE49-F238E27FC236}">
                  <a16:creationId xmlns:a16="http://schemas.microsoft.com/office/drawing/2014/main" id="{FA0DD682-6CEE-40A3-97BF-B29A5640182F}"/>
                </a:ext>
              </a:extLst>
            </p:cNvPr>
            <p:cNvSpPr/>
            <p:nvPr/>
          </p:nvSpPr>
          <p:spPr>
            <a:xfrm>
              <a:off x="2892490" y="3069771"/>
              <a:ext cx="643813" cy="64381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2">
              <a:extLst>
                <a:ext uri="{FF2B5EF4-FFF2-40B4-BE49-F238E27FC236}">
                  <a16:creationId xmlns:a16="http://schemas.microsoft.com/office/drawing/2014/main" id="{D3FCB7EA-61F8-4113-9AF7-B88C1C193BA5}"/>
                </a:ext>
              </a:extLst>
            </p:cNvPr>
            <p:cNvSpPr/>
            <p:nvPr/>
          </p:nvSpPr>
          <p:spPr>
            <a:xfrm>
              <a:off x="3788229" y="3069771"/>
              <a:ext cx="643813" cy="6438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3">
              <a:extLst>
                <a:ext uri="{FF2B5EF4-FFF2-40B4-BE49-F238E27FC236}">
                  <a16:creationId xmlns:a16="http://schemas.microsoft.com/office/drawing/2014/main" id="{160565FF-9F6D-4ACB-97DA-8CCDE8A1FB50}"/>
                </a:ext>
              </a:extLst>
            </p:cNvPr>
            <p:cNvCxnSpPr/>
            <p:nvPr/>
          </p:nvCxnSpPr>
          <p:spPr>
            <a:xfrm>
              <a:off x="4982546" y="2911151"/>
              <a:ext cx="0" cy="148356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4">
            <a:extLst>
              <a:ext uri="{FF2B5EF4-FFF2-40B4-BE49-F238E27FC236}">
                <a16:creationId xmlns:a16="http://schemas.microsoft.com/office/drawing/2014/main" id="{E31C3C78-6EDD-4B01-97A4-8D19B7A218E7}"/>
              </a:ext>
            </a:extLst>
          </p:cNvPr>
          <p:cNvSpPr txBox="1"/>
          <p:nvPr userDrawn="1"/>
        </p:nvSpPr>
        <p:spPr>
          <a:xfrm>
            <a:off x="0" y="7681525"/>
            <a:ext cx="2161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背景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Backgrou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文本框 15">
            <a:extLst>
              <a:ext uri="{FF2B5EF4-FFF2-40B4-BE49-F238E27FC236}">
                <a16:creationId xmlns:a16="http://schemas.microsoft.com/office/drawing/2014/main" id="{0322C280-E4E9-456B-B239-F6B9A185AAEE}"/>
              </a:ext>
            </a:extLst>
          </p:cNvPr>
          <p:cNvSpPr txBox="1"/>
          <p:nvPr userDrawn="1"/>
        </p:nvSpPr>
        <p:spPr>
          <a:xfrm>
            <a:off x="2133527" y="7681525"/>
            <a:ext cx="287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填充色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Acce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nts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F9A3352-64EA-4F57-B2B9-0ADE60D7169F}"/>
              </a:ext>
            </a:extLst>
          </p:cNvPr>
          <p:cNvSpPr/>
          <p:nvPr userDrawn="1"/>
        </p:nvSpPr>
        <p:spPr>
          <a:xfrm>
            <a:off x="5089118" y="6900862"/>
            <a:ext cx="1016001" cy="1022466"/>
          </a:xfrm>
          <a:prstGeom prst="rect">
            <a:avLst/>
          </a:prstGeom>
          <a:solidFill>
            <a:srgbClr val="173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C0A4959-C1CF-49E8-BD72-73296F8D021F}"/>
              </a:ext>
            </a:extLst>
          </p:cNvPr>
          <p:cNvSpPr/>
          <p:nvPr userDrawn="1"/>
        </p:nvSpPr>
        <p:spPr>
          <a:xfrm>
            <a:off x="6105118" y="6900862"/>
            <a:ext cx="1016001" cy="1022466"/>
          </a:xfrm>
          <a:prstGeom prst="rect">
            <a:avLst/>
          </a:prstGeom>
          <a:solidFill>
            <a:srgbClr val="30526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8716151-1CB2-4CFF-98B8-C645B92E1450}"/>
              </a:ext>
            </a:extLst>
          </p:cNvPr>
          <p:cNvSpPr/>
          <p:nvPr userDrawn="1"/>
        </p:nvSpPr>
        <p:spPr>
          <a:xfrm>
            <a:off x="7121118" y="6900862"/>
            <a:ext cx="1016001" cy="1022466"/>
          </a:xfrm>
          <a:prstGeom prst="rect">
            <a:avLst/>
          </a:prstGeom>
          <a:solidFill>
            <a:srgbClr val="4A6B8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E1172D9-8655-4EB9-BC69-4FFDD56BBC33}"/>
              </a:ext>
            </a:extLst>
          </p:cNvPr>
          <p:cNvSpPr/>
          <p:nvPr userDrawn="1"/>
        </p:nvSpPr>
        <p:spPr>
          <a:xfrm>
            <a:off x="8137118" y="6900861"/>
            <a:ext cx="1016001" cy="1022466"/>
          </a:xfrm>
          <a:prstGeom prst="rect">
            <a:avLst/>
          </a:prstGeom>
          <a:solidFill>
            <a:srgbClr val="64849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AD49E2-D780-4588-AD38-19C48D2F8799}"/>
              </a:ext>
            </a:extLst>
          </p:cNvPr>
          <p:cNvSpPr/>
          <p:nvPr userDrawn="1"/>
        </p:nvSpPr>
        <p:spPr>
          <a:xfrm>
            <a:off x="9153118" y="6900861"/>
            <a:ext cx="1016001" cy="1022466"/>
          </a:xfrm>
          <a:prstGeom prst="rect">
            <a:avLst/>
          </a:prstGeom>
          <a:solidFill>
            <a:srgbClr val="7D9DB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1DA5D75-B51B-4E2E-B415-0245D35E988F}"/>
              </a:ext>
            </a:extLst>
          </p:cNvPr>
          <p:cNvSpPr/>
          <p:nvPr userDrawn="1"/>
        </p:nvSpPr>
        <p:spPr>
          <a:xfrm>
            <a:off x="10169118" y="6900861"/>
            <a:ext cx="1016001" cy="1022466"/>
          </a:xfrm>
          <a:prstGeom prst="rect">
            <a:avLst/>
          </a:prstGeom>
          <a:solidFill>
            <a:srgbClr val="97B6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D84679-83EC-4227-B2F8-B0BA47B067DD}"/>
              </a:ext>
            </a:extLst>
          </p:cNvPr>
          <p:cNvSpPr/>
          <p:nvPr userDrawn="1"/>
        </p:nvSpPr>
        <p:spPr>
          <a:xfrm>
            <a:off x="11185118" y="6900861"/>
            <a:ext cx="1016001" cy="1022466"/>
          </a:xfrm>
          <a:prstGeom prst="rect">
            <a:avLst/>
          </a:prstGeom>
          <a:solidFill>
            <a:srgbClr val="B1D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67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3" r:id="rId4"/>
    <p:sldLayoutId id="2147483664" r:id="rId5"/>
    <p:sldLayoutId id="2147483665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microsoft.com/office/2007/relationships/hdphoto" Target="../media/hdphoto6.wdp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jpe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12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7530783-BEE5-4C43-9622-3D669594510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33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4A2B2B-FB0D-4631-A284-7057656F030C}"/>
              </a:ext>
            </a:extLst>
          </p:cNvPr>
          <p:cNvSpPr txBox="1"/>
          <p:nvPr/>
        </p:nvSpPr>
        <p:spPr>
          <a:xfrm>
            <a:off x="4605315" y="2943880"/>
            <a:ext cx="2981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九音科技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C0004DD-0904-48E0-ACFB-B02A053D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91" b="63758" l="35036" r="65202">
                        <a14:foregroundMark x1="49169" y1="35403" x2="49169" y2="35403"/>
                        <a14:foregroundMark x1="49525" y1="28691" x2="49525" y2="28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67" t="24606" r="30981" b="31757"/>
          <a:stretch/>
        </p:blipFill>
        <p:spPr>
          <a:xfrm>
            <a:off x="5352991" y="2012854"/>
            <a:ext cx="1486018" cy="12158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4E69F4-47F5-4A78-B90A-2CB987055DEE}"/>
              </a:ext>
            </a:extLst>
          </p:cNvPr>
          <p:cNvSpPr txBox="1"/>
          <p:nvPr/>
        </p:nvSpPr>
        <p:spPr>
          <a:xfrm>
            <a:off x="2776488" y="3898102"/>
            <a:ext cx="6639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音频信号处理领域高端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芯片供应商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9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10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9701394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④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降噪话务耳机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2D0BE9-FE4A-4E53-A009-8871BD93E573}"/>
              </a:ext>
            </a:extLst>
          </p:cNvPr>
          <p:cNvGraphicFramePr>
            <a:graphicFrameLocks noGrp="1"/>
          </p:cNvGraphicFramePr>
          <p:nvPr/>
        </p:nvGraphicFramePr>
        <p:xfrm>
          <a:off x="7656167" y="1966114"/>
          <a:ext cx="4138045" cy="39460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59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630386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69687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头戴式话务耳机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0299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ja-JP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I/O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USB or </a:t>
                      </a:r>
                      <a:r>
                        <a:rPr lang="en-US" altLang="zh-CN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BlueTooth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4309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2pcs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2003116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话务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Operator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游戏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Gaming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直播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Examination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学习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Learning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2B7B356D-CF7C-4EDE-948D-A3C5F726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91" y="4642447"/>
            <a:ext cx="1599170" cy="1701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F0DE98-EBA2-448E-8A5F-9A194BCF2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079" y="4117337"/>
            <a:ext cx="3496024" cy="22266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197434-C859-43DC-B4B2-04241484E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49" y="1842130"/>
            <a:ext cx="1888054" cy="24930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37C2C1D-95F7-4ADD-AF49-9AABE860AB6B}"/>
              </a:ext>
            </a:extLst>
          </p:cNvPr>
          <p:cNvSpPr txBox="1"/>
          <p:nvPr/>
        </p:nvSpPr>
        <p:spPr>
          <a:xfrm>
            <a:off x="3529083" y="1400008"/>
            <a:ext cx="3978622" cy="192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       </a:t>
            </a:r>
            <a:r>
              <a:rPr lang="zh-CN" altLang="en-US" sz="2200" b="1" u="sng" dirty="0">
                <a:latin typeface="+mn-ea"/>
              </a:rPr>
              <a:t>核心技术</a:t>
            </a:r>
            <a:endParaRPr lang="en-US" altLang="ja-JP" sz="2200" b="1" u="sng" dirty="0">
              <a:latin typeface="+mn-ea"/>
            </a:endParaRPr>
          </a:p>
          <a:p>
            <a:pPr defTabSz="914400"/>
            <a:endParaRPr lang="en-US" altLang="zh-CN" sz="10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200000"/>
              </a:lnSpc>
            </a:pPr>
            <a:r>
              <a:rPr lang="zh-CN" altLang="en-US" b="1" dirty="0">
                <a:solidFill>
                  <a:prstClr val="black"/>
                </a:solidFill>
                <a:latin typeface="+mn-ea"/>
              </a:rPr>
              <a:t>环境音降噪（</a:t>
            </a:r>
            <a:r>
              <a:rPr lang="en-US" altLang="ja-JP" b="1" dirty="0">
                <a:solidFill>
                  <a:prstClr val="black"/>
                </a:solidFill>
                <a:latin typeface="+mn-ea"/>
              </a:rPr>
              <a:t>ENC</a:t>
            </a:r>
            <a:r>
              <a:rPr lang="zh-CN" altLang="en-US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b="1" dirty="0">
              <a:solidFill>
                <a:prstClr val="black"/>
              </a:solidFill>
              <a:latin typeface="+mn-ea"/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90dB</a:t>
            </a:r>
            <a:r>
              <a:rPr lang="zh-CN" altLang="en-US" sz="1600" dirty="0">
                <a:solidFill>
                  <a:prstClr val="black"/>
                </a:solidFill>
                <a:latin typeface="+mn-ea"/>
              </a:rPr>
              <a:t>环境噪音可以清晰通话</a:t>
            </a:r>
            <a:endParaRPr lang="en-US" altLang="zh-CN" sz="1600" dirty="0">
              <a:solidFill>
                <a:prstClr val="black"/>
              </a:solidFill>
              <a:latin typeface="+mn-ea"/>
            </a:endParaRPr>
          </a:p>
          <a:p>
            <a:pPr marL="285750" indent="-285750" defTabSz="9144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i="0" u="none" strike="noStrike" dirty="0">
                <a:solidFill>
                  <a:srgbClr val="000000"/>
                </a:solidFill>
                <a:effectLst/>
                <a:latin typeface="+mn-ea"/>
              </a:rPr>
              <a:t>降噪深度 </a:t>
            </a:r>
            <a:r>
              <a:rPr lang="en-US" altLang="zh-CN" sz="1600" dirty="0">
                <a:solidFill>
                  <a:prstClr val="black"/>
                </a:solidFill>
                <a:latin typeface="+mn-ea"/>
              </a:rPr>
              <a:t>20dB</a:t>
            </a:r>
            <a:endParaRPr lang="zh-CN" altLang="en-US" sz="1200" b="1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FE93D8-D79F-4730-A629-341EE834077A}"/>
              </a:ext>
            </a:extLst>
          </p:cNvPr>
          <p:cNvSpPr txBox="1"/>
          <p:nvPr/>
        </p:nvSpPr>
        <p:spPr>
          <a:xfrm>
            <a:off x="8144085" y="1229894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116388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11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709502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+mn-ea"/>
                <a:ea typeface="+mn-ea"/>
              </a:rPr>
              <a:t>方案介绍</a:t>
            </a:r>
            <a:r>
              <a:rPr lang="ja-JP" altLang="en-US" sz="2800" b="1" dirty="0">
                <a:latin typeface="+mn-ea"/>
                <a:ea typeface="+mn-ea"/>
              </a:rPr>
              <a:t>⑤  </a:t>
            </a:r>
            <a:r>
              <a:rPr lang="zh-CN" altLang="en-US" sz="2800" b="1" dirty="0">
                <a:latin typeface="+mn-ea"/>
                <a:ea typeface="+mn-ea"/>
              </a:rPr>
              <a:t>会议音箱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0D3D535-B532-437E-8BC9-90C184AE3D4D}"/>
              </a:ext>
            </a:extLst>
          </p:cNvPr>
          <p:cNvGraphicFramePr>
            <a:graphicFrameLocks noGrp="1"/>
          </p:cNvGraphicFramePr>
          <p:nvPr/>
        </p:nvGraphicFramePr>
        <p:xfrm>
          <a:off x="7026442" y="1443373"/>
          <a:ext cx="4443663" cy="433169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07478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36185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642101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会议音箱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4168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支持麦克风数量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 or 2 or 4 or 6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pcs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743918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3m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81926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支持喇叭功率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2W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3W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、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5W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57939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接口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Type-C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064127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网课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Online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3275483F-28E5-402F-8937-51EE2E86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77" y="4904368"/>
            <a:ext cx="1022872" cy="9778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262382-83A8-4FA9-B466-0030CDBF2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2497" y="4590513"/>
            <a:ext cx="1880925" cy="12917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60900F-5491-4137-B7F6-4F18C8FE69BC}"/>
              </a:ext>
            </a:extLst>
          </p:cNvPr>
          <p:cNvSpPr txBox="1"/>
          <p:nvPr/>
        </p:nvSpPr>
        <p:spPr>
          <a:xfrm>
            <a:off x="3543908" y="1607291"/>
            <a:ext cx="3110613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AEC</a:t>
            </a: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（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全双工</a:t>
            </a: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）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　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Beamforming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BF7098-0FF1-4483-B264-199D82ECD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78" y="1986508"/>
            <a:ext cx="1438275" cy="38957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7B0F6F-0A6E-4E2B-954C-4B9D44FFBADD}"/>
              </a:ext>
            </a:extLst>
          </p:cNvPr>
          <p:cNvSpPr txBox="1"/>
          <p:nvPr/>
        </p:nvSpPr>
        <p:spPr>
          <a:xfrm>
            <a:off x="7627898" y="852099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327252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12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9205448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⑥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录音笔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／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无线麦克风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49F710-77C9-47DB-A315-1E688066E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63" y="1825611"/>
            <a:ext cx="1786597" cy="1467472"/>
          </a:xfrm>
          <a:prstGeom prst="rect">
            <a:avLst/>
          </a:prstGeom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1A121E8-05E0-4983-BE76-A536DAF9004E}"/>
              </a:ext>
            </a:extLst>
          </p:cNvPr>
          <p:cNvGraphicFramePr>
            <a:graphicFrameLocks noGrp="1"/>
          </p:cNvGraphicFramePr>
          <p:nvPr/>
        </p:nvGraphicFramePr>
        <p:xfrm>
          <a:off x="6617776" y="1762701"/>
          <a:ext cx="4435235" cy="420724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63698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71537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810426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录音笔</a:t>
                      </a:r>
                      <a:endParaRPr lang="en-US" altLang="ja-JP" sz="1600" b="1" dirty="0">
                        <a:latin typeface="+mn-ea"/>
                        <a:ea typeface="+mn-ea"/>
                      </a:endParaRPr>
                    </a:p>
                    <a:p>
                      <a:pPr lvl="1" algn="l" fontAlgn="b">
                        <a:lnSpc>
                          <a:spcPct val="15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无线麦克风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3529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2pcs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935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57939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音频格式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wav/mp3/opus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81050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传输方式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Wi-Fi / </a:t>
                      </a:r>
                      <a:r>
                        <a:rPr lang="en-US" altLang="zh-C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BLE / USB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028982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采访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演讲 </a:t>
                      </a:r>
                      <a:r>
                        <a:rPr lang="ja-JP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录音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直播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1825387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4B4BA8A3-5F75-4589-A839-9CC0BE6C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688" y="4296970"/>
            <a:ext cx="2358876" cy="17691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4EBA985-624A-4229-9C6C-1ABC842B8F96}"/>
              </a:ext>
            </a:extLst>
          </p:cNvPr>
          <p:cNvSpPr txBox="1"/>
          <p:nvPr/>
        </p:nvSpPr>
        <p:spPr>
          <a:xfrm>
            <a:off x="3436430" y="1473088"/>
            <a:ext cx="2358876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1600" b="1" dirty="0">
                <a:solidFill>
                  <a:prstClr val="black"/>
                </a:solidFill>
                <a:latin typeface="+mn-ea"/>
              </a:rPr>
              <a:t>高保真录音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　</a:t>
            </a:r>
            <a:endParaRPr lang="en-US" altLang="ja-JP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Beamforming</a:t>
            </a:r>
            <a:endParaRPr lang="zh-CN" altLang="en-US" sz="1600" b="1" dirty="0">
              <a:latin typeface="+mn-ea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2BB221E-6896-450D-9FD9-B0897D92D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12" y="3981451"/>
            <a:ext cx="1233359" cy="14138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4582A7B-2BF8-4D06-B964-C2450A563E83}"/>
              </a:ext>
            </a:extLst>
          </p:cNvPr>
          <p:cNvSpPr txBox="1"/>
          <p:nvPr/>
        </p:nvSpPr>
        <p:spPr>
          <a:xfrm>
            <a:off x="7533956" y="1011423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401796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13</a:t>
            </a:fld>
            <a:endParaRPr lang="en-US"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0295B2-59BF-451E-9776-42EE9136241E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299156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⑦　</a:t>
            </a:r>
            <a:r>
              <a:rPr lang="en-US" altLang="ja-JP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E40E26-2671-4394-90C2-8CE6D6DD2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64" y="1663488"/>
            <a:ext cx="1987488" cy="19782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603568-9ACC-480F-B2B3-1419C5395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01" y="4054607"/>
            <a:ext cx="2507523" cy="24843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0535F4F-8260-463E-B0AD-0659550770FA}"/>
              </a:ext>
            </a:extLst>
          </p:cNvPr>
          <p:cNvSpPr txBox="1"/>
          <p:nvPr/>
        </p:nvSpPr>
        <p:spPr>
          <a:xfrm>
            <a:off x="3756178" y="1446756"/>
            <a:ext cx="3110613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latin typeface="+mn-ea"/>
              </a:rPr>
              <a:t>核心技术</a:t>
            </a:r>
            <a:endParaRPr lang="en-US" altLang="ja-JP" sz="2400" b="1" u="sng" dirty="0">
              <a:latin typeface="+mn-ea"/>
            </a:endParaRPr>
          </a:p>
          <a:p>
            <a:endParaRPr lang="en-US" altLang="ja-JP" b="1" u="sng" dirty="0"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prstClr val="black"/>
                </a:solidFill>
                <a:latin typeface="+mn-ea"/>
              </a:rPr>
              <a:t> High Fidelity Output</a:t>
            </a:r>
            <a:endParaRPr lang="en-US" altLang="zh-CN" sz="1600" b="1" dirty="0">
              <a:solidFill>
                <a:prstClr val="black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AGC</a:t>
            </a:r>
            <a:endParaRPr lang="en-US" altLang="zh-CN" sz="1600" b="1" dirty="0">
              <a:solidFill>
                <a:srgbClr val="000000"/>
              </a:solidFill>
              <a:latin typeface="+mn-ea"/>
            </a:endParaRP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srgbClr val="000000"/>
                </a:solidFill>
                <a:latin typeface="+mn-ea"/>
              </a:rPr>
              <a:t>・</a:t>
            </a:r>
            <a:r>
              <a:rPr lang="en-US" altLang="ja-JP" sz="1600" b="1" dirty="0">
                <a:solidFill>
                  <a:srgbClr val="000000"/>
                </a:solidFill>
                <a:latin typeface="+mn-ea"/>
              </a:rPr>
              <a:t>AEC</a:t>
            </a:r>
          </a:p>
          <a:p>
            <a:pPr defTabSz="914400">
              <a:lnSpc>
                <a:spcPct val="150000"/>
              </a:lnSpc>
            </a:pPr>
            <a:r>
              <a:rPr lang="ja-JP" altLang="en-US" sz="1600" b="1" dirty="0">
                <a:solidFill>
                  <a:prstClr val="black"/>
                </a:solidFill>
                <a:latin typeface="+mn-ea"/>
              </a:rPr>
              <a:t>・</a:t>
            </a:r>
            <a:r>
              <a:rPr lang="en-US" altLang="zh-CN" sz="1600" b="1" dirty="0">
                <a:solidFill>
                  <a:prstClr val="black"/>
                </a:solidFill>
                <a:latin typeface="+mn-ea"/>
              </a:rPr>
              <a:t>ENC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EB94C7A-F0F2-4B2D-8F5C-55BA1BC02BFB}"/>
              </a:ext>
            </a:extLst>
          </p:cNvPr>
          <p:cNvGraphicFramePr>
            <a:graphicFrameLocks noGrp="1"/>
          </p:cNvGraphicFramePr>
          <p:nvPr/>
        </p:nvGraphicFramePr>
        <p:xfrm>
          <a:off x="6819979" y="1469436"/>
          <a:ext cx="4441812" cy="451794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42471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799341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723989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产品种类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ja-JP" sz="1600" b="1" dirty="0">
                          <a:latin typeface="+mn-ea"/>
                          <a:ea typeface="+mn-ea"/>
                        </a:rPr>
                        <a:t>USB </a:t>
                      </a:r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麦克风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dirty="0">
                          <a:effectLst/>
                          <a:latin typeface="+mn-ea"/>
                          <a:ea typeface="+mn-ea"/>
                        </a:rPr>
                        <a:t>1 or 2pcs</a:t>
                      </a:r>
                      <a:endParaRPr lang="zh-CN" altLang="en-US" sz="16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97612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2 - 3m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700058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音频格式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wav/mp3/opus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692941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传输模式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USB</a:t>
                      </a:r>
                      <a:endParaRPr 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1103290">
                <a:tc>
                  <a:txBody>
                    <a:bodyPr/>
                    <a:lstStyle/>
                    <a:p>
                      <a:pPr algn="r" fontAlgn="b">
                        <a:lnSpc>
                          <a:spcPct val="100000"/>
                        </a:lnSpc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采访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nterview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直播 </a:t>
                      </a:r>
                      <a:r>
                        <a:rPr lang="en-US" altLang="ja-JP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ive streaming</a:t>
                      </a:r>
                    </a:p>
                    <a:p>
                      <a:pPr marL="457200" marR="0" lvl="1" indent="0" algn="l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会议 </a:t>
                      </a:r>
                      <a:r>
                        <a:rPr lang="en-US" altLang="zh-CN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Conference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41825387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0DD30FB-9615-4D69-A1BE-333315C137E2}"/>
              </a:ext>
            </a:extLst>
          </p:cNvPr>
          <p:cNvSpPr txBox="1"/>
          <p:nvPr/>
        </p:nvSpPr>
        <p:spPr>
          <a:xfrm>
            <a:off x="7522051" y="888775"/>
            <a:ext cx="2602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124806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4126EBBB-541D-A04D-9E7C-FFEB0C97E264}"/>
              </a:ext>
            </a:extLst>
          </p:cNvPr>
          <p:cNvGraphicFramePr>
            <a:graphicFrameLocks noGrp="1"/>
          </p:cNvGraphicFramePr>
          <p:nvPr/>
        </p:nvGraphicFramePr>
        <p:xfrm>
          <a:off x="1090578" y="917977"/>
          <a:ext cx="7681581" cy="497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509">
                  <a:extLst>
                    <a:ext uri="{9D8B030D-6E8A-4147-A177-3AD203B41FA5}">
                      <a16:colId xmlns:a16="http://schemas.microsoft.com/office/drawing/2014/main" val="72325264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4201715352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3027725568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5307014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554229422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360804116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2049069099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249920328"/>
                    </a:ext>
                  </a:extLst>
                </a:gridCol>
                <a:gridCol w="853509">
                  <a:extLst>
                    <a:ext uri="{9D8B030D-6E8A-4147-A177-3AD203B41FA5}">
                      <a16:colId xmlns:a16="http://schemas.microsoft.com/office/drawing/2014/main" val="1860270473"/>
                    </a:ext>
                  </a:extLst>
                </a:gridCol>
              </a:tblGrid>
              <a:tr h="497097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3174465"/>
                  </a:ext>
                </a:extLst>
              </a:tr>
            </a:tbl>
          </a:graphicData>
        </a:graphic>
      </p:graphicFrame>
      <p:sp>
        <p:nvSpPr>
          <p:cNvPr id="52" name="矩形 51">
            <a:extLst>
              <a:ext uri="{FF2B5EF4-FFF2-40B4-BE49-F238E27FC236}">
                <a16:creationId xmlns:a16="http://schemas.microsoft.com/office/drawing/2014/main" id="{4A66BEF4-87F4-4253-A617-5ADD5B7C4B41}"/>
              </a:ext>
            </a:extLst>
          </p:cNvPr>
          <p:cNvSpPr/>
          <p:nvPr/>
        </p:nvSpPr>
        <p:spPr>
          <a:xfrm>
            <a:off x="64104" y="6320996"/>
            <a:ext cx="1577082" cy="427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3">
            <a:extLst>
              <a:ext uri="{FF2B5EF4-FFF2-40B4-BE49-F238E27FC236}">
                <a16:creationId xmlns:a16="http://schemas.microsoft.com/office/drawing/2014/main" id="{2DFE8436-EBEE-4F19-A371-A1DDBA5C6DE6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4D34C44-070F-AD40-A6DF-7BA6AD735180}"/>
              </a:ext>
            </a:extLst>
          </p:cNvPr>
          <p:cNvSpPr/>
          <p:nvPr/>
        </p:nvSpPr>
        <p:spPr>
          <a:xfrm>
            <a:off x="1895891" y="1658171"/>
            <a:ext cx="2232000" cy="775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ADA971-DC22-4C2E-87E7-0F92A916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14</a:t>
            </a:fld>
            <a:endParaRPr lang="en-US" dirty="0">
              <a:latin typeface="Times" pitchFamily="2" charset="0"/>
            </a:endParaRPr>
          </a:p>
        </p:txBody>
      </p:sp>
      <p:sp>
        <p:nvSpPr>
          <p:cNvPr id="106" name="Title 1">
            <a:extLst>
              <a:ext uri="{FF2B5EF4-FFF2-40B4-BE49-F238E27FC236}">
                <a16:creationId xmlns:a16="http://schemas.microsoft.com/office/drawing/2014/main" id="{C2973F75-41F5-1445-86D1-0CDAE05FFF1A}"/>
              </a:ext>
            </a:extLst>
          </p:cNvPr>
          <p:cNvSpPr txBox="1">
            <a:spLocks/>
          </p:cNvSpPr>
          <p:nvPr/>
        </p:nvSpPr>
        <p:spPr>
          <a:xfrm>
            <a:off x="791706" y="415820"/>
            <a:ext cx="2989882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产品线规划</a:t>
            </a:r>
            <a:endParaRPr lang="en-US" altLang="zh-CN" sz="60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14" name="图示 113">
            <a:extLst>
              <a:ext uri="{FF2B5EF4-FFF2-40B4-BE49-F238E27FC236}">
                <a16:creationId xmlns:a16="http://schemas.microsoft.com/office/drawing/2014/main" id="{1D5F64B1-5FFE-3C46-A596-1C5B8329920A}"/>
              </a:ext>
            </a:extLst>
          </p:cNvPr>
          <p:cNvGraphicFramePr/>
          <p:nvPr/>
        </p:nvGraphicFramePr>
        <p:xfrm>
          <a:off x="5410378" y="6107364"/>
          <a:ext cx="3364145" cy="37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8" name="文本框 117">
            <a:extLst>
              <a:ext uri="{FF2B5EF4-FFF2-40B4-BE49-F238E27FC236}">
                <a16:creationId xmlns:a16="http://schemas.microsoft.com/office/drawing/2014/main" id="{83FD7DF1-382A-CA4C-B16B-A85C56F0EA9D}"/>
              </a:ext>
            </a:extLst>
          </p:cNvPr>
          <p:cNvSpPr txBox="1"/>
          <p:nvPr/>
        </p:nvSpPr>
        <p:spPr>
          <a:xfrm rot="5400000">
            <a:off x="837316" y="3547391"/>
            <a:ext cx="641479" cy="1439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健康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/>
            </a:endParaRPr>
          </a:p>
        </p:txBody>
      </p:sp>
      <p:sp>
        <p:nvSpPr>
          <p:cNvPr id="119" name="文本框 9">
            <a:extLst>
              <a:ext uri="{FF2B5EF4-FFF2-40B4-BE49-F238E27FC236}">
                <a16:creationId xmlns:a16="http://schemas.microsoft.com/office/drawing/2014/main" id="{44C67660-8316-E340-A0F9-7C99374E8B26}"/>
              </a:ext>
            </a:extLst>
          </p:cNvPr>
          <p:cNvSpPr txBox="1"/>
          <p:nvPr/>
        </p:nvSpPr>
        <p:spPr>
          <a:xfrm rot="5400000">
            <a:off x="893716" y="1484121"/>
            <a:ext cx="523168" cy="1169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耳机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" name="椭圆 193">
            <a:extLst>
              <a:ext uri="{FF2B5EF4-FFF2-40B4-BE49-F238E27FC236}">
                <a16:creationId xmlns:a16="http://schemas.microsoft.com/office/drawing/2014/main" id="{4B7007CB-DCA2-9B44-84D7-5DC247A3EF67}"/>
              </a:ext>
            </a:extLst>
          </p:cNvPr>
          <p:cNvSpPr/>
          <p:nvPr/>
        </p:nvSpPr>
        <p:spPr>
          <a:xfrm>
            <a:off x="9245715" y="2913454"/>
            <a:ext cx="2351862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+mn-ea"/>
              </a:rPr>
              <a:t>Module Sales</a:t>
            </a:r>
            <a:endParaRPr kumimoji="1"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C809944-3EB8-914D-8097-6472FD56EC64}"/>
              </a:ext>
            </a:extLst>
          </p:cNvPr>
          <p:cNvGrpSpPr/>
          <p:nvPr/>
        </p:nvGrpSpPr>
        <p:grpSpPr>
          <a:xfrm>
            <a:off x="5021135" y="2594342"/>
            <a:ext cx="1658429" cy="1003344"/>
            <a:chOff x="4486275" y="3437800"/>
            <a:chExt cx="1429423" cy="1017493"/>
          </a:xfrm>
        </p:grpSpPr>
        <p:sp>
          <p:nvSpPr>
            <p:cNvPr id="195" name="文本框 194">
              <a:extLst>
                <a:ext uri="{FF2B5EF4-FFF2-40B4-BE49-F238E27FC236}">
                  <a16:creationId xmlns:a16="http://schemas.microsoft.com/office/drawing/2014/main" id="{F0F0164B-41F6-D045-9A11-59139407E6B1}"/>
                </a:ext>
              </a:extLst>
            </p:cNvPr>
            <p:cNvSpPr txBox="1"/>
            <p:nvPr/>
          </p:nvSpPr>
          <p:spPr>
            <a:xfrm>
              <a:off x="4486275" y="3799848"/>
              <a:ext cx="1429423" cy="6554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1" kern="0" dirty="0">
                  <a:latin typeface="+mn-ea"/>
                  <a:sym typeface="Helvetica Neue Medium"/>
                </a:rPr>
                <a:t>6 MICs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回声抑制</a:t>
              </a:r>
              <a:endParaRPr lang="en-US" altLang="zh-CN" sz="120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远场拾音</a:t>
              </a:r>
            </a:p>
          </p:txBody>
        </p: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AED39F4A-0635-5844-9E49-4DAB96C6A445}"/>
                </a:ext>
              </a:extLst>
            </p:cNvPr>
            <p:cNvSpPr txBox="1"/>
            <p:nvPr/>
          </p:nvSpPr>
          <p:spPr>
            <a:xfrm>
              <a:off x="4486275" y="3437800"/>
              <a:ext cx="1429423" cy="312117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+mn-ea"/>
                </a:rPr>
                <a:t>IC+MIC Array</a:t>
              </a:r>
              <a:endParaRPr lang="zh-CN" altLang="en-US" sz="1400" b="1" dirty="0">
                <a:latin typeface="+mn-ea"/>
              </a:endParaRPr>
            </a:p>
          </p:txBody>
        </p:sp>
      </p:grpSp>
      <p:sp>
        <p:nvSpPr>
          <p:cNvPr id="208" name="椭圆 207">
            <a:extLst>
              <a:ext uri="{FF2B5EF4-FFF2-40B4-BE49-F238E27FC236}">
                <a16:creationId xmlns:a16="http://schemas.microsoft.com/office/drawing/2014/main" id="{F0F8B955-0AB1-A244-B15F-1334E7FC6DEB}"/>
              </a:ext>
            </a:extLst>
          </p:cNvPr>
          <p:cNvSpPr/>
          <p:nvPr/>
        </p:nvSpPr>
        <p:spPr>
          <a:xfrm>
            <a:off x="9233175" y="1762439"/>
            <a:ext cx="2812406" cy="37465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b="1" dirty="0">
                <a:solidFill>
                  <a:schemeClr val="accent1"/>
                </a:solidFill>
                <a:latin typeface="+mn-ea"/>
              </a:rPr>
              <a:t>IC/Module Sales</a:t>
            </a:r>
            <a:endParaRPr kumimoji="1"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832BC64-F619-C040-8FC1-7492C4E0152B}"/>
              </a:ext>
            </a:extLst>
          </p:cNvPr>
          <p:cNvGrpSpPr/>
          <p:nvPr/>
        </p:nvGrpSpPr>
        <p:grpSpPr>
          <a:xfrm>
            <a:off x="6679564" y="3757442"/>
            <a:ext cx="2461607" cy="1007430"/>
            <a:chOff x="6268810" y="4372265"/>
            <a:chExt cx="1450000" cy="1758757"/>
          </a:xfrm>
        </p:grpSpPr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38109EF5-3C5E-714D-BDD7-DD9019DE56E0}"/>
                </a:ext>
              </a:extLst>
            </p:cNvPr>
            <p:cNvSpPr txBox="1"/>
            <p:nvPr/>
          </p:nvSpPr>
          <p:spPr>
            <a:xfrm>
              <a:off x="6268810" y="4841473"/>
              <a:ext cx="1450000" cy="12895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自适应滤波器 </a:t>
              </a:r>
              <a:r>
                <a:rPr lang="en-US" altLang="zh-CN" sz="1050" b="1" kern="0" dirty="0">
                  <a:latin typeface="+mn-ea"/>
                  <a:sym typeface="Helvetica Neue Medium"/>
                </a:rPr>
                <a:t>Adaptive Filter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啸叫抑制 </a:t>
              </a:r>
              <a:r>
                <a:rPr lang="en-US" altLang="zh-CN" sz="1050" b="1" kern="0" dirty="0">
                  <a:latin typeface="+mn-ea"/>
                  <a:sym typeface="Helvetica Neue Medium"/>
                </a:rPr>
                <a:t>Squeal Suppression</a:t>
              </a:r>
              <a:endParaRPr lang="zh-CN" altLang="en-US" sz="105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智能环境音降噪 </a:t>
              </a:r>
              <a:r>
                <a:rPr lang="en-US" altLang="zh-CN" sz="1050" b="1" kern="0" dirty="0">
                  <a:latin typeface="+mn-ea"/>
                  <a:sym typeface="Helvetica Neue Medium"/>
                </a:rPr>
                <a:t>Ai environment  Noise reduction</a:t>
              </a:r>
              <a:endParaRPr lang="zh-CN" altLang="en-US" sz="1050" b="1" kern="0" dirty="0">
                <a:latin typeface="+mn-ea"/>
                <a:sym typeface="Helvetica Neue Medium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41BDF4A9-95DA-4346-8399-EDA43108021E}"/>
                </a:ext>
              </a:extLst>
            </p:cNvPr>
            <p:cNvSpPr txBox="1"/>
            <p:nvPr/>
          </p:nvSpPr>
          <p:spPr>
            <a:xfrm>
              <a:off x="6268810" y="4372265"/>
              <a:ext cx="1450000" cy="43993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atin typeface="+mn-ea"/>
                </a:rPr>
                <a:t>Hearing aid</a:t>
              </a:r>
              <a:endParaRPr lang="zh-CN" altLang="en-US" sz="1100" b="1" dirty="0">
                <a:latin typeface="+mn-ea"/>
              </a:endParaRPr>
            </a:p>
          </p:txBody>
        </p:sp>
      </p:grpSp>
      <p:sp>
        <p:nvSpPr>
          <p:cNvPr id="211" name="椭圆 210">
            <a:extLst>
              <a:ext uri="{FF2B5EF4-FFF2-40B4-BE49-F238E27FC236}">
                <a16:creationId xmlns:a16="http://schemas.microsoft.com/office/drawing/2014/main" id="{9D48D577-DBAA-D44E-B620-12517986F5AE}"/>
              </a:ext>
            </a:extLst>
          </p:cNvPr>
          <p:cNvSpPr/>
          <p:nvPr/>
        </p:nvSpPr>
        <p:spPr>
          <a:xfrm>
            <a:off x="9292208" y="4154904"/>
            <a:ext cx="2273335" cy="38313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+mn-ea"/>
              </a:rPr>
              <a:t>IC&amp; Solution</a:t>
            </a:r>
            <a:endParaRPr kumimoji="1"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1580A73-C8F4-CA4E-9E92-1F6662A8BEF6}"/>
              </a:ext>
            </a:extLst>
          </p:cNvPr>
          <p:cNvGrpSpPr/>
          <p:nvPr/>
        </p:nvGrpSpPr>
        <p:grpSpPr>
          <a:xfrm>
            <a:off x="5361273" y="4825994"/>
            <a:ext cx="2726027" cy="967797"/>
            <a:chOff x="3721976" y="5252622"/>
            <a:chExt cx="1426782" cy="1112556"/>
          </a:xfrm>
        </p:grpSpPr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383B8FE8-8534-854C-B8A1-394B62EB152C}"/>
                </a:ext>
              </a:extLst>
            </p:cNvPr>
            <p:cNvSpPr txBox="1"/>
            <p:nvPr/>
          </p:nvSpPr>
          <p:spPr>
            <a:xfrm>
              <a:off x="3721976" y="5622172"/>
              <a:ext cx="1426782" cy="7430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1" kern="0" dirty="0">
                  <a:latin typeface="+mn-ea"/>
                  <a:sym typeface="Helvetica Neue Medium"/>
                </a:rPr>
                <a:t>AEC &amp; </a:t>
              </a:r>
              <a:r>
                <a:rPr lang="zh-CN" altLang="en-US" sz="1200" b="1" kern="0" dirty="0">
                  <a:latin typeface="+mn-ea"/>
                  <a:sym typeface="Helvetica Neue Medium"/>
                </a:rPr>
                <a:t>自适应滤波器</a:t>
              </a:r>
            </a:p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超级环境降噪通话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风噪抑制</a:t>
              </a:r>
              <a:endParaRPr lang="en-US" altLang="zh-CN" sz="1200" b="1" kern="0" dirty="0">
                <a:latin typeface="+mn-ea"/>
                <a:sym typeface="Helvetica Neue Medium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BC99FF71-1A4C-5E42-9EDA-AEE7511DF675}"/>
                </a:ext>
              </a:extLst>
            </p:cNvPr>
            <p:cNvSpPr txBox="1"/>
            <p:nvPr/>
          </p:nvSpPr>
          <p:spPr>
            <a:xfrm>
              <a:off x="3721976" y="5252622"/>
              <a:ext cx="1426782" cy="30074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latin typeface="+mn-ea"/>
                </a:rPr>
                <a:t>ENC Earphone Kit</a:t>
              </a:r>
              <a:endParaRPr lang="zh-CN" altLang="en-US" sz="1100" b="1" dirty="0">
                <a:latin typeface="+mn-ea"/>
              </a:endParaRPr>
            </a:p>
          </p:txBody>
        </p:sp>
      </p:grpSp>
      <p:sp>
        <p:nvSpPr>
          <p:cNvPr id="214" name="椭圆 213">
            <a:extLst>
              <a:ext uri="{FF2B5EF4-FFF2-40B4-BE49-F238E27FC236}">
                <a16:creationId xmlns:a16="http://schemas.microsoft.com/office/drawing/2014/main" id="{02AE1AEE-132C-1D47-A473-18B4AF1D3173}"/>
              </a:ext>
            </a:extLst>
          </p:cNvPr>
          <p:cNvSpPr/>
          <p:nvPr/>
        </p:nvSpPr>
        <p:spPr>
          <a:xfrm>
            <a:off x="9296557" y="5145838"/>
            <a:ext cx="2350620" cy="42076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+mn-ea"/>
              </a:rPr>
              <a:t>Module Sales</a:t>
            </a:r>
            <a:endParaRPr kumimoji="1" lang="zh-CN" altLang="en-US" sz="1600" b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C4E08E-414D-DF42-91CE-FCDBCB9F938D}"/>
              </a:ext>
            </a:extLst>
          </p:cNvPr>
          <p:cNvGrpSpPr/>
          <p:nvPr/>
        </p:nvGrpSpPr>
        <p:grpSpPr>
          <a:xfrm>
            <a:off x="1887056" y="1096464"/>
            <a:ext cx="2332088" cy="1369280"/>
            <a:chOff x="2030241" y="1485336"/>
            <a:chExt cx="2456034" cy="1369280"/>
          </a:xfrm>
        </p:grpSpPr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B73E8558-3539-7C4D-A2D1-8A6FFA52ABE5}"/>
                </a:ext>
              </a:extLst>
            </p:cNvPr>
            <p:cNvSpPr txBox="1"/>
            <p:nvPr/>
          </p:nvSpPr>
          <p:spPr>
            <a:xfrm>
              <a:off x="2076740" y="2085175"/>
              <a:ext cx="179908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EVC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AEC/AGC/ENC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24bit/192KHz </a:t>
              </a:r>
              <a:endParaRPr lang="en-US" altLang="zh-CN" sz="1100" b="1" dirty="0">
                <a:latin typeface="+mn-ea"/>
                <a:cs typeface="+mn-cs"/>
                <a:sym typeface="Helvetica Neue Medium"/>
              </a:endParaRPr>
            </a:p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波束成形</a:t>
              </a:r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9A8ECFF2-5CD0-834B-A9F5-112FA7726A9B}"/>
                </a:ext>
              </a:extLst>
            </p:cNvPr>
            <p:cNvSpPr txBox="1"/>
            <p:nvPr/>
          </p:nvSpPr>
          <p:spPr>
            <a:xfrm>
              <a:off x="2030241" y="1485336"/>
              <a:ext cx="2396073" cy="52322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第一代 </a:t>
              </a:r>
              <a:r>
                <a:rPr lang="en-US" altLang="zh-CN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Audio IC</a:t>
              </a:r>
            </a:p>
            <a:p>
              <a:pPr algn="ctr" defTabSz="821531" hangingPunct="0">
                <a:defRPr/>
              </a:pPr>
              <a:r>
                <a:rPr lang="en-US" altLang="zh-CN" sz="1400" b="1" kern="0" dirty="0">
                  <a:latin typeface="+mn-ea"/>
                  <a:sym typeface="Helvetica Neue Medium"/>
                </a:rPr>
                <a:t>Type-C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46EEAB8-93C4-E84E-BED9-982A95B81E64}"/>
                </a:ext>
              </a:extLst>
            </p:cNvPr>
            <p:cNvSpPr txBox="1"/>
            <p:nvPr/>
          </p:nvSpPr>
          <p:spPr>
            <a:xfrm>
              <a:off x="3189365" y="2117074"/>
              <a:ext cx="129691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53A7C6E-AB62-6242-B339-E228401AA3E2}"/>
              </a:ext>
            </a:extLst>
          </p:cNvPr>
          <p:cNvGrpSpPr/>
          <p:nvPr/>
        </p:nvGrpSpPr>
        <p:grpSpPr>
          <a:xfrm>
            <a:off x="6678674" y="1114638"/>
            <a:ext cx="2810387" cy="1348018"/>
            <a:chOff x="5460302" y="1743380"/>
            <a:chExt cx="3004814" cy="1306971"/>
          </a:xfrm>
        </p:grpSpPr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87BD36E8-5099-3743-8835-81B7E32AAF8E}"/>
                </a:ext>
              </a:extLst>
            </p:cNvPr>
            <p:cNvSpPr txBox="1"/>
            <p:nvPr/>
          </p:nvSpPr>
          <p:spPr>
            <a:xfrm>
              <a:off x="5460302" y="2301984"/>
              <a:ext cx="1559016" cy="73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100" b="1" kern="0" dirty="0">
                  <a:latin typeface="+mn-ea"/>
                  <a:sym typeface="Helvetica Neue Medium"/>
                </a:rPr>
                <a:t>EVC/ANC/ENC</a:t>
              </a:r>
            </a:p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100" b="1" kern="0" dirty="0">
                  <a:latin typeface="+mn-ea"/>
                  <a:sym typeface="Helvetica Neue Medium"/>
                </a:rPr>
                <a:t>24bit/192KHz</a:t>
              </a:r>
            </a:p>
            <a:p>
              <a:pPr marL="17145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100" b="1" kern="0" dirty="0">
                  <a:latin typeface="+mn-ea"/>
                  <a:sym typeface="Helvetica Neue Medium"/>
                </a:rPr>
                <a:t>波束成形</a:t>
              </a:r>
              <a:endParaRPr lang="en-US" altLang="zh-CN" sz="1100" b="1" kern="0" dirty="0">
                <a:latin typeface="+mn-ea"/>
                <a:sym typeface="Helvetica Neue Medium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F3E89908-36AD-A74C-B70F-E473196AA7D1}"/>
                </a:ext>
              </a:extLst>
            </p:cNvPr>
            <p:cNvSpPr txBox="1">
              <a:spLocks/>
            </p:cNvSpPr>
            <p:nvPr/>
          </p:nvSpPr>
          <p:spPr>
            <a:xfrm>
              <a:off x="6906096" y="2317371"/>
              <a:ext cx="1539621" cy="732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050" b="1" kern="0" dirty="0">
                  <a:latin typeface="+mn-ea"/>
                  <a:sym typeface="Helvetica Neue Medium"/>
                </a:rPr>
                <a:t>22nm </a:t>
              </a:r>
              <a:r>
                <a:rPr lang="zh-CN" altLang="en-US" sz="1050" b="1" kern="0" dirty="0">
                  <a:latin typeface="+mn-ea"/>
                  <a:sym typeface="Helvetica Neue Medium"/>
                </a:rPr>
                <a:t>工艺</a:t>
              </a:r>
              <a:endParaRPr lang="en-US" altLang="zh-CN" sz="105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增加蓝牙功能</a:t>
              </a:r>
              <a:endParaRPr lang="en-US" altLang="zh-CN" sz="105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050" b="1" kern="0" dirty="0">
                  <a:latin typeface="+mn-ea"/>
                  <a:sym typeface="Helvetica Neue Medium"/>
                </a:rPr>
                <a:t>超低功耗</a:t>
              </a:r>
              <a:endParaRPr lang="en-US" altLang="zh-CN" sz="1050" b="1" kern="0" dirty="0">
                <a:latin typeface="+mn-ea"/>
                <a:sym typeface="Helvetica Neue Medium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883C5AA4-AC72-124F-91BE-BD6530EDFDF9}"/>
                </a:ext>
              </a:extLst>
            </p:cNvPr>
            <p:cNvSpPr txBox="1"/>
            <p:nvPr/>
          </p:nvSpPr>
          <p:spPr>
            <a:xfrm>
              <a:off x="5477455" y="1743380"/>
              <a:ext cx="2987661" cy="507288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第三代</a:t>
              </a:r>
              <a:r>
                <a:rPr lang="en-US" altLang="zh-CN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 Audio IC</a:t>
              </a:r>
            </a:p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b="1" kern="0" dirty="0">
                  <a:latin typeface="+mn-ea"/>
                  <a:sym typeface="Helvetica Neue Medium"/>
                </a:rPr>
                <a:t>Type-c &amp; BT</a:t>
              </a: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B09C2B86-925E-E340-B166-0F040B9E7B61}"/>
              </a:ext>
            </a:extLst>
          </p:cNvPr>
          <p:cNvSpPr txBox="1"/>
          <p:nvPr/>
        </p:nvSpPr>
        <p:spPr>
          <a:xfrm>
            <a:off x="2790731" y="5837553"/>
            <a:ext cx="910053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2021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74DB2EC-8A57-FC4A-A918-ED8A881D089F}"/>
              </a:ext>
            </a:extLst>
          </p:cNvPr>
          <p:cNvSpPr txBox="1"/>
          <p:nvPr/>
        </p:nvSpPr>
        <p:spPr>
          <a:xfrm>
            <a:off x="4134622" y="5834474"/>
            <a:ext cx="99473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2022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年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Q1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45780CA-84FB-8044-B130-2FDF25EF4EB8}"/>
              </a:ext>
            </a:extLst>
          </p:cNvPr>
          <p:cNvSpPr txBox="1"/>
          <p:nvPr/>
        </p:nvSpPr>
        <p:spPr>
          <a:xfrm>
            <a:off x="5757465" y="5795286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Q2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845572C-B70A-544F-9931-842DD5E4F2B3}"/>
              </a:ext>
            </a:extLst>
          </p:cNvPr>
          <p:cNvSpPr txBox="1"/>
          <p:nvPr/>
        </p:nvSpPr>
        <p:spPr>
          <a:xfrm>
            <a:off x="6637124" y="5828708"/>
            <a:ext cx="363881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Q3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FF5B6D5-9C51-0546-A710-25BD8F18DFC8}"/>
              </a:ext>
            </a:extLst>
          </p:cNvPr>
          <p:cNvSpPr txBox="1"/>
          <p:nvPr/>
        </p:nvSpPr>
        <p:spPr>
          <a:xfrm>
            <a:off x="7181775" y="5823266"/>
            <a:ext cx="926398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Q4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7F68ED4-423E-8F4C-B4A9-831606B4A616}"/>
              </a:ext>
            </a:extLst>
          </p:cNvPr>
          <p:cNvSpPr txBox="1"/>
          <p:nvPr/>
        </p:nvSpPr>
        <p:spPr>
          <a:xfrm>
            <a:off x="8136364" y="5828708"/>
            <a:ext cx="853560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  <a:ea typeface="Microsoft YaHei Light" panose="020B0502040204020203" pitchFamily="34" charset="-122"/>
                <a:sym typeface="Helvetica Neue"/>
              </a:rPr>
              <a:t>2023Q1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2" charset="0"/>
              <a:ea typeface="Microsoft YaHei Light" panose="020B0502040204020203" pitchFamily="34" charset="-122"/>
              <a:sym typeface="Helvetica Neue"/>
            </a:endParaRPr>
          </a:p>
        </p:txBody>
      </p:sp>
      <p:cxnSp>
        <p:nvCxnSpPr>
          <p:cNvPr id="99" name="直接箭头连接符 4">
            <a:extLst>
              <a:ext uri="{FF2B5EF4-FFF2-40B4-BE49-F238E27FC236}">
                <a16:creationId xmlns:a16="http://schemas.microsoft.com/office/drawing/2014/main" id="{C0D5B210-95E7-2F4E-A510-57C1E393E753}"/>
              </a:ext>
            </a:extLst>
          </p:cNvPr>
          <p:cNvCxnSpPr>
            <a:cxnSpLocks/>
          </p:cNvCxnSpPr>
          <p:nvPr/>
        </p:nvCxnSpPr>
        <p:spPr>
          <a:xfrm>
            <a:off x="721566" y="2483086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直接箭头连接符 4">
            <a:extLst>
              <a:ext uri="{FF2B5EF4-FFF2-40B4-BE49-F238E27FC236}">
                <a16:creationId xmlns:a16="http://schemas.microsoft.com/office/drawing/2014/main" id="{02A83774-9882-C04C-A7B7-2C4F759D51A3}"/>
              </a:ext>
            </a:extLst>
          </p:cNvPr>
          <p:cNvCxnSpPr>
            <a:cxnSpLocks/>
          </p:cNvCxnSpPr>
          <p:nvPr/>
        </p:nvCxnSpPr>
        <p:spPr>
          <a:xfrm>
            <a:off x="721566" y="3693455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直接箭头连接符 4">
            <a:extLst>
              <a:ext uri="{FF2B5EF4-FFF2-40B4-BE49-F238E27FC236}">
                <a16:creationId xmlns:a16="http://schemas.microsoft.com/office/drawing/2014/main" id="{AD565BD6-1D4A-2240-9A48-DFC1E30DEC7E}"/>
              </a:ext>
            </a:extLst>
          </p:cNvPr>
          <p:cNvCxnSpPr>
            <a:cxnSpLocks/>
          </p:cNvCxnSpPr>
          <p:nvPr/>
        </p:nvCxnSpPr>
        <p:spPr>
          <a:xfrm>
            <a:off x="737333" y="4775144"/>
            <a:ext cx="8958840" cy="0"/>
          </a:xfrm>
          <a:prstGeom prst="straightConnector1">
            <a:avLst/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3AFE77A3-3A94-C64B-8FCC-324CAA2FAF5E}"/>
              </a:ext>
            </a:extLst>
          </p:cNvPr>
          <p:cNvSpPr/>
          <p:nvPr/>
        </p:nvSpPr>
        <p:spPr>
          <a:xfrm>
            <a:off x="9038987" y="6106650"/>
            <a:ext cx="2526556" cy="371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Business Model</a:t>
            </a:r>
            <a:endParaRPr kumimoji="1" lang="zh-CN" altLang="en-US" sz="1600" dirty="0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A388E73-8798-4004-9C04-4261C03E1246}"/>
              </a:ext>
            </a:extLst>
          </p:cNvPr>
          <p:cNvGrpSpPr/>
          <p:nvPr/>
        </p:nvGrpSpPr>
        <p:grpSpPr>
          <a:xfrm>
            <a:off x="2905123" y="2599169"/>
            <a:ext cx="1856565" cy="1008745"/>
            <a:chOff x="4486275" y="3428141"/>
            <a:chExt cx="1436794" cy="1481404"/>
          </a:xfrm>
        </p:grpSpPr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DC535BE0-365A-4AE7-9BA8-0DCB908D6C6C}"/>
                </a:ext>
              </a:extLst>
            </p:cNvPr>
            <p:cNvSpPr txBox="1"/>
            <p:nvPr/>
          </p:nvSpPr>
          <p:spPr>
            <a:xfrm>
              <a:off x="4493646" y="3960368"/>
              <a:ext cx="1429423" cy="9491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200" b="1" kern="0" dirty="0">
                  <a:latin typeface="+mn-ea"/>
                  <a:sym typeface="Helvetica Neue Medium"/>
                </a:rPr>
                <a:t>2-4 MICs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波束成形</a:t>
              </a:r>
              <a:endParaRPr lang="en-US" altLang="zh-CN" sz="120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200" b="1" kern="0" dirty="0">
                  <a:latin typeface="+mn-ea"/>
                  <a:sym typeface="Helvetica Neue Medium"/>
                </a:rPr>
                <a:t>噪音抑制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52325A0-7962-4458-9149-D438F7FB6CF7}"/>
                </a:ext>
              </a:extLst>
            </p:cNvPr>
            <p:cNvSpPr txBox="1"/>
            <p:nvPr/>
          </p:nvSpPr>
          <p:spPr>
            <a:xfrm>
              <a:off x="4486275" y="3428141"/>
              <a:ext cx="1429423" cy="451989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latin typeface="+mn-ea"/>
                </a:rPr>
                <a:t>IC+MIC Array</a:t>
              </a:r>
              <a:endParaRPr lang="zh-CN" altLang="en-US" sz="1400" b="1" dirty="0">
                <a:latin typeface="+mn-ea"/>
              </a:endParaRPr>
            </a:p>
          </p:txBody>
        </p:sp>
      </p:grpSp>
      <p:graphicFrame>
        <p:nvGraphicFramePr>
          <p:cNvPr id="113" name="图示 112">
            <a:extLst>
              <a:ext uri="{FF2B5EF4-FFF2-40B4-BE49-F238E27FC236}">
                <a16:creationId xmlns:a16="http://schemas.microsoft.com/office/drawing/2014/main" id="{B0440A71-455D-B447-9D55-18B9C3253D4C}"/>
              </a:ext>
            </a:extLst>
          </p:cNvPr>
          <p:cNvGraphicFramePr/>
          <p:nvPr/>
        </p:nvGraphicFramePr>
        <p:xfrm>
          <a:off x="1136889" y="6106651"/>
          <a:ext cx="4257336" cy="37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62" name="组合 61">
            <a:extLst>
              <a:ext uri="{FF2B5EF4-FFF2-40B4-BE49-F238E27FC236}">
                <a16:creationId xmlns:a16="http://schemas.microsoft.com/office/drawing/2014/main" id="{86E8ADFD-5CCD-461F-AAC8-97FBF76DC7D4}"/>
              </a:ext>
            </a:extLst>
          </p:cNvPr>
          <p:cNvGrpSpPr/>
          <p:nvPr/>
        </p:nvGrpSpPr>
        <p:grpSpPr>
          <a:xfrm>
            <a:off x="6885139" y="2571859"/>
            <a:ext cx="2511038" cy="1053631"/>
            <a:chOff x="4486275" y="3408823"/>
            <a:chExt cx="1429423" cy="1439799"/>
          </a:xfrm>
        </p:grpSpPr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339A644-B66E-441E-AD9C-8A24B9CCC098}"/>
                </a:ext>
              </a:extLst>
            </p:cNvPr>
            <p:cNvSpPr txBox="1"/>
            <p:nvPr/>
          </p:nvSpPr>
          <p:spPr>
            <a:xfrm>
              <a:off x="4486275" y="3797172"/>
              <a:ext cx="1429423" cy="10514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en-US" altLang="zh-CN" sz="1100" b="1" kern="0" dirty="0">
                  <a:latin typeface="+mn-ea"/>
                  <a:sym typeface="Helvetica Neue Medium"/>
                </a:rPr>
                <a:t>8 MICs        </a:t>
              </a:r>
              <a:r>
                <a:rPr lang="zh-CN" altLang="en-US" sz="1100" b="1" kern="0" dirty="0">
                  <a:latin typeface="+mn-ea"/>
                  <a:sym typeface="Helvetica Neue Medium"/>
                </a:rPr>
                <a:t>、</a:t>
              </a:r>
              <a:r>
                <a:rPr lang="en-US" altLang="zh-CN" sz="1100" b="1" kern="0" dirty="0">
                  <a:latin typeface="+mn-ea"/>
                  <a:sym typeface="Helvetica Neue Medium"/>
                </a:rPr>
                <a:t>AGC</a:t>
              </a: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100" b="1" kern="0" dirty="0">
                  <a:latin typeface="+mn-ea"/>
                  <a:sym typeface="Helvetica Neue Medium"/>
                </a:rPr>
                <a:t>智能降噪      、回声消除</a:t>
              </a:r>
              <a:endParaRPr lang="en-US" altLang="zh-CN" sz="110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100" b="1" kern="0" dirty="0">
                  <a:latin typeface="+mn-ea"/>
                  <a:sym typeface="Helvetica Neue Medium"/>
                </a:rPr>
                <a:t>语音唤醒      、远场拾音</a:t>
              </a:r>
              <a:endParaRPr lang="en-US" altLang="zh-CN" sz="1100" b="1" kern="0" dirty="0">
                <a:latin typeface="+mn-ea"/>
                <a:sym typeface="Helvetica Neue Medium"/>
              </a:endParaRPr>
            </a:p>
            <a:p>
              <a:pPr marL="171450" lvl="0" indent="-171450" defTabSz="821531" hangingPunct="0">
                <a:buFont typeface="Arial" panose="020B0604020202020204" pitchFamily="34" charset="0"/>
                <a:buChar char="•"/>
                <a:defRPr/>
              </a:pPr>
              <a:r>
                <a:rPr lang="zh-CN" altLang="en-US" sz="1100" b="1" kern="0" dirty="0">
                  <a:latin typeface="+mn-ea"/>
                  <a:sym typeface="Helvetica Neue Medium"/>
                </a:rPr>
                <a:t>声源定位      、自适应滤波器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86B74A15-B68B-46C9-A32B-B1455EF7D585}"/>
                </a:ext>
              </a:extLst>
            </p:cNvPr>
            <p:cNvSpPr txBox="1"/>
            <p:nvPr/>
          </p:nvSpPr>
          <p:spPr>
            <a:xfrm>
              <a:off x="4486275" y="3408823"/>
              <a:ext cx="1429423" cy="37852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b="1" dirty="0">
                  <a:latin typeface="+mn-ea"/>
                </a:rPr>
                <a:t>IC+MIC Array</a:t>
              </a:r>
              <a:endParaRPr lang="zh-CN" altLang="en-US" sz="1200" b="1" dirty="0">
                <a:latin typeface="+mn-ea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8329752A-827A-4533-82B2-A85938ECD049}"/>
              </a:ext>
            </a:extLst>
          </p:cNvPr>
          <p:cNvSpPr txBox="1"/>
          <p:nvPr/>
        </p:nvSpPr>
        <p:spPr>
          <a:xfrm rot="5400000">
            <a:off x="890094" y="2370002"/>
            <a:ext cx="705094" cy="1573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/>
              <a:t>智能家居</a:t>
            </a:r>
            <a:endParaRPr lang="en-US" altLang="zh-CN" sz="1600" b="1" dirty="0"/>
          </a:p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智慧教室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智慧办公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E2CAE00-55ED-4676-90B8-A06CF081E691}"/>
              </a:ext>
            </a:extLst>
          </p:cNvPr>
          <p:cNvSpPr txBox="1"/>
          <p:nvPr/>
        </p:nvSpPr>
        <p:spPr>
          <a:xfrm rot="5400000">
            <a:off x="984352" y="4371750"/>
            <a:ext cx="641479" cy="1977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71437" tIns="71437" rIns="71437" bIns="71437" numCol="1" spcCol="38100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2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特种行业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82169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Neue"/>
              </a:rPr>
              <a:t>(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Neue"/>
              </a:rPr>
              <a:t>对讲机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Neue"/>
              </a:rPr>
              <a:t>)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CB12FAF-AD24-40B7-80DF-D1B7758961F7}"/>
              </a:ext>
            </a:extLst>
          </p:cNvPr>
          <p:cNvGrpSpPr/>
          <p:nvPr/>
        </p:nvGrpSpPr>
        <p:grpSpPr>
          <a:xfrm>
            <a:off x="4296915" y="1101219"/>
            <a:ext cx="2229855" cy="1345339"/>
            <a:chOff x="1958009" y="1555794"/>
            <a:chExt cx="2401118" cy="1345339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710E372B-4447-4380-96D3-B4BC026FEF6E}"/>
                </a:ext>
              </a:extLst>
            </p:cNvPr>
            <p:cNvSpPr txBox="1"/>
            <p:nvPr/>
          </p:nvSpPr>
          <p:spPr>
            <a:xfrm>
              <a:off x="1986399" y="2131692"/>
              <a:ext cx="2372728" cy="769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EVC/ENC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  <a:sym typeface="Helvetica Neue Medium"/>
                </a:rPr>
                <a:t>AEC/AGC?ANC</a:t>
              </a: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1100" b="1" dirty="0">
                  <a:latin typeface="+mn-ea"/>
                  <a:sym typeface="Helvetica Neue Medium"/>
                </a:rPr>
                <a:t>通话降噪</a:t>
              </a:r>
              <a:endParaRPr lang="en-US" altLang="zh-CN" sz="1100" b="1" dirty="0">
                <a:latin typeface="+mn-ea"/>
                <a:cs typeface="+mn-cs"/>
                <a:sym typeface="Helvetica Neue Medium"/>
              </a:endParaRPr>
            </a:p>
            <a:p>
              <a:pPr marL="171450" marR="0" lvl="0" indent="-171450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sym typeface="Helvetica Neue Medium"/>
                </a:rPr>
                <a:t>小尺寸</a:t>
              </a: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sym typeface="Helvetica Neue Medium"/>
                </a:rPr>
                <a:t> / </a:t>
              </a:r>
              <a:r>
                <a:rPr kumimoji="0" lang="zh-CN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sym typeface="Helvetica Neue Medium"/>
                </a:rPr>
                <a:t>低功耗</a:t>
              </a:r>
              <a:endParaRPr kumimoji="0" lang="en-US" altLang="zh-CN" sz="11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  <a:sym typeface="Helvetica Neue Medium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1515CFB-55D2-41F4-BF05-ED6D90103058}"/>
                </a:ext>
              </a:extLst>
            </p:cNvPr>
            <p:cNvSpPr txBox="1"/>
            <p:nvPr/>
          </p:nvSpPr>
          <p:spPr>
            <a:xfrm>
              <a:off x="1958009" y="1555794"/>
              <a:ext cx="2396069" cy="523220"/>
            </a:xfrm>
            <a:prstGeom prst="rect">
              <a:avLst/>
            </a:prstGeom>
            <a:solidFill>
              <a:srgbClr val="B1D0E9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第二代</a:t>
              </a:r>
              <a:r>
                <a:rPr lang="en-US" altLang="zh-CN" sz="1400" b="1" kern="0" dirty="0">
                  <a:solidFill>
                    <a:schemeClr val="accent1"/>
                  </a:solidFill>
                  <a:latin typeface="+mn-ea"/>
                  <a:sym typeface="Helvetica Neue Medium"/>
                </a:rPr>
                <a:t> Audio IC</a:t>
              </a:r>
            </a:p>
            <a:p>
              <a:pPr algn="ctr" defTabSz="821531" hangingPunct="0">
                <a:defRPr/>
              </a:pPr>
              <a:r>
                <a:rPr lang="en-US" altLang="zh-CN" sz="1400" b="1" kern="0" dirty="0">
                  <a:latin typeface="+mn-ea"/>
                  <a:sym typeface="Helvetica Neue Medium"/>
                </a:rPr>
                <a:t>Type-C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045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6EFE5-3322-21A8-962B-F580669D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718" y="1663547"/>
            <a:ext cx="4434342" cy="44971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D39A28-04A6-E01E-90E2-5F23ED99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28" y="1663547"/>
            <a:ext cx="4497162" cy="4497162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29A73339-8FB0-928B-DB93-2042BED4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28" y="310922"/>
            <a:ext cx="2877330" cy="551622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/>
              <a:t>专业麦克风</a:t>
            </a:r>
          </a:p>
        </p:txBody>
      </p:sp>
    </p:spTree>
    <p:extLst>
      <p:ext uri="{BB962C8B-B14F-4D97-AF65-F5344CB8AC3E}">
        <p14:creationId xmlns:p14="http://schemas.microsoft.com/office/powerpoint/2010/main" val="241401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B13F8F-BC23-4640-BC1E-BE1184AD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668" y="1553379"/>
            <a:ext cx="4063101" cy="40597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15FD4C5-1338-0C63-D0C7-F58917114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363" y="1553378"/>
            <a:ext cx="4063101" cy="405971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366EF14-7CC8-A8E4-27D8-91504F74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28" y="310922"/>
            <a:ext cx="2877330" cy="551622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/>
              <a:t>通话降噪耳机</a:t>
            </a:r>
          </a:p>
        </p:txBody>
      </p:sp>
    </p:spTree>
    <p:extLst>
      <p:ext uri="{BB962C8B-B14F-4D97-AF65-F5344CB8AC3E}">
        <p14:creationId xmlns:p14="http://schemas.microsoft.com/office/powerpoint/2010/main" val="219416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1BB9E0-85AE-F996-AE01-48E98071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64C576-88E6-8D73-479A-88B740C5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24" y="3737039"/>
            <a:ext cx="2743200" cy="27409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5EB0521-8264-5001-F8B9-7A22E305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235" y="759740"/>
            <a:ext cx="1968565" cy="2490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6D3FA3-DE29-6B22-CD74-BA02347B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124" y="3390313"/>
            <a:ext cx="3150136" cy="2966037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7DA757BD-F2E9-09F9-8A6B-B29AD968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428" y="310922"/>
            <a:ext cx="2877330" cy="551622"/>
          </a:xfrm>
        </p:spPr>
        <p:txBody>
          <a:bodyPr>
            <a:normAutofit/>
          </a:bodyPr>
          <a:lstStyle/>
          <a:p>
            <a:pPr algn="ctr"/>
            <a:r>
              <a:rPr lang="zh-CN" altLang="en-US" sz="2800" b="1" dirty="0"/>
              <a:t>辅听耳机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D5CB635-EF7B-3780-86B2-05D4CE4AF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408" y="3777427"/>
            <a:ext cx="2536392" cy="25789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D5EB73E-934F-07FD-0F0F-8370DEEE4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623" y="754698"/>
            <a:ext cx="4182591" cy="230128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E716596-B62D-FB1E-6634-4780EC34D0E9}"/>
              </a:ext>
            </a:extLst>
          </p:cNvPr>
          <p:cNvGrpSpPr/>
          <p:nvPr/>
        </p:nvGrpSpPr>
        <p:grpSpPr>
          <a:xfrm>
            <a:off x="1718442" y="1156350"/>
            <a:ext cx="1716521" cy="1817438"/>
            <a:chOff x="1718442" y="1156350"/>
            <a:chExt cx="1968565" cy="196461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8A5CC4C-164C-D4FF-54E8-1F64F8BF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18442" y="1156350"/>
              <a:ext cx="1968565" cy="1964612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BDD5562-34BC-4C81-95BA-88B9DD889CC8}"/>
                </a:ext>
              </a:extLst>
            </p:cNvPr>
            <p:cNvSpPr txBox="1"/>
            <p:nvPr/>
          </p:nvSpPr>
          <p:spPr>
            <a:xfrm>
              <a:off x="1812898" y="1200647"/>
              <a:ext cx="453222" cy="20673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700" dirty="0">
                  <a:solidFill>
                    <a:schemeClr val="bg1"/>
                  </a:solidFill>
                </a:rPr>
                <a:t>白色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71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4DCB70-1053-4F3E-940F-88A96DC4D5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5BBC7D-2B7D-4CBF-97C9-75238C388B8F}"/>
              </a:ext>
            </a:extLst>
          </p:cNvPr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rgbClr val="00CCFF">
              <a:alpha val="20000"/>
            </a:srgbClr>
          </a:solidFill>
          <a:ln w="15875"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/>
          </a:p>
        </p:txBody>
      </p:sp>
      <p:sp>
        <p:nvSpPr>
          <p:cNvPr id="10" name="TextBox 76">
            <a:extLst>
              <a:ext uri="{FF2B5EF4-FFF2-40B4-BE49-F238E27FC236}">
                <a16:creationId xmlns:a16="http://schemas.microsoft.com/office/drawing/2014/main" id="{0117DC56-E05C-4506-96A5-B854D31E7D20}"/>
              </a:ext>
            </a:extLst>
          </p:cNvPr>
          <p:cNvSpPr txBox="1"/>
          <p:nvPr/>
        </p:nvSpPr>
        <p:spPr>
          <a:xfrm>
            <a:off x="3585374" y="2914825"/>
            <a:ext cx="5021250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550168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山逊/SAMSON">
            <a:extLst>
              <a:ext uri="{FF2B5EF4-FFF2-40B4-BE49-F238E27FC236}">
                <a16:creationId xmlns:a16="http://schemas.microsoft.com/office/drawing/2014/main" id="{24FED52A-BDF5-7338-ABFB-4D1826E7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431" y="1980653"/>
            <a:ext cx="2521215" cy="119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8DB981-88A4-4E05-BD48-AABE9E8C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0771D9-30B2-4769-98D0-32E4D3CB4FDA}"/>
              </a:ext>
            </a:extLst>
          </p:cNvPr>
          <p:cNvSpPr txBox="1">
            <a:spLocks/>
          </p:cNvSpPr>
          <p:nvPr/>
        </p:nvSpPr>
        <p:spPr>
          <a:xfrm>
            <a:off x="838200" y="446816"/>
            <a:ext cx="3098369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合作伙伴</a:t>
            </a:r>
            <a:endParaRPr lang="en-US" sz="28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4C07EE-58FC-43EC-9D94-69F68AF4D752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B9B9E3EB-402C-4E1A-806F-19A0A7CF33A4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8840835-370B-4BCB-940A-AF200978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510" y="1765723"/>
            <a:ext cx="2057073" cy="1535329"/>
          </a:xfrm>
          <a:prstGeom prst="rect">
            <a:avLst/>
          </a:prstGeom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267A378-6624-441F-8572-E8ABC9843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02" y="1767113"/>
            <a:ext cx="2057074" cy="1535329"/>
          </a:xfrm>
          <a:prstGeom prst="rect">
            <a:avLst/>
          </a:prstGeom>
          <a:ln>
            <a:noFill/>
          </a:ln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A0458E-A5DF-48AA-9B77-0F3A3191E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032" y="3749293"/>
            <a:ext cx="2057073" cy="1535328"/>
          </a:xfrm>
          <a:prstGeom prst="rect">
            <a:avLst/>
          </a:prstGeom>
          <a:ln>
            <a:noFill/>
          </a:ln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EEA52D7-E809-414E-9ABE-F49CC86C0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69" y="1574667"/>
            <a:ext cx="2133085" cy="1535328"/>
          </a:xfrm>
          <a:prstGeom prst="rect">
            <a:avLst/>
          </a:prstGeom>
          <a:ln>
            <a:noFill/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BF9A585-66E0-4966-AD35-77747C2765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224" y="3731050"/>
            <a:ext cx="2057073" cy="1535328"/>
          </a:xfrm>
          <a:prstGeom prst="rect">
            <a:avLst/>
          </a:prstGeom>
          <a:ln>
            <a:noFill/>
          </a:ln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5B106AD-7952-4EC7-8543-944010FB89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7018" y="3822986"/>
            <a:ext cx="2035447" cy="1535333"/>
          </a:xfrm>
          <a:prstGeom prst="rect">
            <a:avLst/>
          </a:prstGeom>
          <a:ln>
            <a:noFill/>
          </a:ln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35AE73A-5D92-407B-9294-AD5D52E310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8947" y="3767901"/>
            <a:ext cx="2057073" cy="1535333"/>
          </a:xfrm>
          <a:prstGeom prst="rect">
            <a:avLst/>
          </a:prstGeom>
          <a:ln>
            <a:noFill/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B2421EA-B403-7076-5354-DEF290B70A36}"/>
              </a:ext>
            </a:extLst>
          </p:cNvPr>
          <p:cNvGrpSpPr/>
          <p:nvPr/>
        </p:nvGrpSpPr>
        <p:grpSpPr>
          <a:xfrm>
            <a:off x="560269" y="3845339"/>
            <a:ext cx="2196271" cy="1535329"/>
            <a:chOff x="2518702" y="3822991"/>
            <a:chExt cx="2196271" cy="1535329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3B5DDC7-F40A-4A36-B7B7-604867B40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01890" y="3822991"/>
              <a:ext cx="2013083" cy="1535329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BEBA2A5-75BB-4053-B19D-524AAC5A0446}"/>
                </a:ext>
              </a:extLst>
            </p:cNvPr>
            <p:cNvSpPr txBox="1"/>
            <p:nvPr/>
          </p:nvSpPr>
          <p:spPr>
            <a:xfrm>
              <a:off x="2518702" y="4042603"/>
              <a:ext cx="1246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立讯精密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1A21F46B-F71C-3FAE-51CE-00CFAB265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6333" y="1826505"/>
            <a:ext cx="1982304" cy="12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29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52239A85-1664-45BD-A2BB-D624D558DBE0}"/>
              </a:ext>
            </a:extLst>
          </p:cNvPr>
          <p:cNvSpPr txBox="1"/>
          <p:nvPr/>
        </p:nvSpPr>
        <p:spPr>
          <a:xfrm>
            <a:off x="4421216" y="1219502"/>
            <a:ext cx="5769951" cy="1795684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会 社 名：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深圳市九音科技</a:t>
            </a: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有限公司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/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住     所：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深圳市南山区科技园长虹科技大厦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設立時期：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2017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年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3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月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    資 本 金：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1,928.6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万 </a:t>
            </a: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人民元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F3154F-B4A5-4308-90F1-35DEBD847937}"/>
              </a:ext>
            </a:extLst>
          </p:cNvPr>
          <p:cNvSpPr txBox="1"/>
          <p:nvPr/>
        </p:nvSpPr>
        <p:spPr>
          <a:xfrm>
            <a:off x="4421216" y="3258887"/>
            <a:ext cx="5769951" cy="1795684"/>
          </a:xfrm>
          <a:prstGeom prst="rect">
            <a:avLst/>
          </a:prstGeom>
          <a:noFill/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会 社 名：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九音（南京）集成电路技术</a:t>
            </a:r>
            <a:r>
              <a:rPr lang="zh-CN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住     所：  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南京市浦口区科学城高新技术产业服务中心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設立時期：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資 本 金： </a:t>
            </a:r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2,000</a:t>
            </a:r>
            <a:r>
              <a:rPr lang="zh-CN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 </a:t>
            </a:r>
            <a:r>
              <a:rPr lang="ja-JP" altLang="en-US" sz="1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人民元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3C4A23-86D8-41CF-AA8D-5465B3259662}"/>
              </a:ext>
            </a:extLst>
          </p:cNvPr>
          <p:cNvSpPr/>
          <p:nvPr/>
        </p:nvSpPr>
        <p:spPr>
          <a:xfrm>
            <a:off x="40139" y="6318502"/>
            <a:ext cx="2160620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E4909BA-815D-4106-B1BA-426F46AA8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2A3C2C-E6B1-43E4-945C-94B15340E0DB}"/>
              </a:ext>
            </a:extLst>
          </p:cNvPr>
          <p:cNvSpPr txBox="1">
            <a:spLocks/>
          </p:cNvSpPr>
          <p:nvPr/>
        </p:nvSpPr>
        <p:spPr>
          <a:xfrm>
            <a:off x="838200" y="446816"/>
            <a:ext cx="4322736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公司简介</a:t>
            </a:r>
            <a:r>
              <a:rPr lang="ja-JP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ja-JP" sz="2400" b="1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Company Profile</a:t>
            </a:r>
            <a:endParaRPr lang="en-US" sz="2400" b="1" dirty="0">
              <a:solidFill>
                <a:schemeClr val="tx1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DDE904-A80D-47FC-999F-D632DAC0E66C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" descr="C:\Users\X240S\Pictures\科学城外观图片.jpg">
            <a:extLst>
              <a:ext uri="{FF2B5EF4-FFF2-40B4-BE49-F238E27FC236}">
                <a16:creationId xmlns:a16="http://schemas.microsoft.com/office/drawing/2014/main" id="{30143FEB-2731-49D4-9C69-4C53CCD7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7585" y="3258887"/>
            <a:ext cx="2456123" cy="1795684"/>
          </a:xfrm>
          <a:prstGeom prst="rect">
            <a:avLst/>
          </a:prstGeom>
          <a:noFill/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11DB81F-7EB5-44F4-86BE-8077FABD6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11" y="1152776"/>
            <a:ext cx="2456797" cy="186241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6507051-E920-4F27-8FB4-C7F7B50512BF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D7AEA6-418B-40F9-AB13-AC94BE21CC5B}"/>
              </a:ext>
            </a:extLst>
          </p:cNvPr>
          <p:cNvSpPr txBox="1"/>
          <p:nvPr/>
        </p:nvSpPr>
        <p:spPr>
          <a:xfrm>
            <a:off x="5532548" y="1555749"/>
            <a:ext cx="2819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SOUNDEC Technology Co., Ltd.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34BA51-B136-4E05-A0B1-1DFAD0A53DB5}"/>
              </a:ext>
            </a:extLst>
          </p:cNvPr>
          <p:cNvSpPr txBox="1"/>
          <p:nvPr/>
        </p:nvSpPr>
        <p:spPr>
          <a:xfrm>
            <a:off x="5607983" y="3575945"/>
            <a:ext cx="3941489" cy="3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+mn-ea"/>
              </a:rPr>
              <a:t>SOUNDEC (Nanjing) IC Technology Co., Ltd.</a:t>
            </a:r>
            <a:endParaRPr lang="zh-CN" altLang="en-US" sz="1400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CD2A1-34D8-4E0B-AD02-68AD680383FE}"/>
              </a:ext>
            </a:extLst>
          </p:cNvPr>
          <p:cNvSpPr txBox="1"/>
          <p:nvPr/>
        </p:nvSpPr>
        <p:spPr>
          <a:xfrm>
            <a:off x="1436910" y="5319882"/>
            <a:ext cx="2456123" cy="640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tx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noAutofit/>
          </a:bodyPr>
          <a:lstStyle/>
          <a:p>
            <a:pPr algn="ctr" defTabSz="410766" hangingPunct="0"/>
            <a:r>
              <a:rPr lang="en-US" altLang="zh-CN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Partner</a:t>
            </a:r>
          </a:p>
        </p:txBody>
      </p:sp>
      <p:pic>
        <p:nvPicPr>
          <p:cNvPr id="22" name="timg.jpeg" descr="timg.jpeg">
            <a:extLst>
              <a:ext uri="{FF2B5EF4-FFF2-40B4-BE49-F238E27FC236}">
                <a16:creationId xmlns:a16="http://schemas.microsoft.com/office/drawing/2014/main" id="{4ACFC3CF-BB34-4F27-8068-BB777B189E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260" b="13724"/>
          <a:stretch>
            <a:fillRect/>
          </a:stretch>
        </p:blipFill>
        <p:spPr>
          <a:xfrm>
            <a:off x="5618828" y="5355678"/>
            <a:ext cx="1467034" cy="66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viewfile.png" descr="viewfile.png">
            <a:extLst>
              <a:ext uri="{FF2B5EF4-FFF2-40B4-BE49-F238E27FC236}">
                <a16:creationId xmlns:a16="http://schemas.microsoft.com/office/drawing/2014/main" id="{4F9DF5AD-991A-47CA-8F13-240083636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319" y="5355678"/>
            <a:ext cx="1485246" cy="5690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timg.jpeg" descr="timg.jpeg">
            <a:extLst>
              <a:ext uri="{FF2B5EF4-FFF2-40B4-BE49-F238E27FC236}">
                <a16:creationId xmlns:a16="http://schemas.microsoft.com/office/drawing/2014/main" id="{B154B543-E1A0-43B8-A8F6-222A770AEAA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44930" y="5259696"/>
            <a:ext cx="1023943" cy="82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BAB685C-5AE0-4CF4-9B03-183B14033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55" y="5279364"/>
            <a:ext cx="2173381" cy="8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6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36AD3-4FB0-40D7-9830-9100FC34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9350" y="6356565"/>
            <a:ext cx="2743200" cy="365125"/>
          </a:xfrm>
        </p:spPr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3</a:t>
            </a:fld>
            <a:endParaRPr lang="en-US" dirty="0">
              <a:latin typeface="Times" pitchFamily="2" charset="0"/>
            </a:endParaRPr>
          </a:p>
        </p:txBody>
      </p:sp>
      <p:sp>
        <p:nvSpPr>
          <p:cNvPr id="107" name="Title 1">
            <a:extLst>
              <a:ext uri="{FF2B5EF4-FFF2-40B4-BE49-F238E27FC236}">
                <a16:creationId xmlns:a16="http://schemas.microsoft.com/office/drawing/2014/main" id="{47ABC62B-55AB-9C44-B9B4-7440F990F812}"/>
              </a:ext>
            </a:extLst>
          </p:cNvPr>
          <p:cNvSpPr txBox="1">
            <a:spLocks/>
          </p:cNvSpPr>
          <p:nvPr/>
        </p:nvSpPr>
        <p:spPr>
          <a:xfrm>
            <a:off x="838199" y="439441"/>
            <a:ext cx="10979727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音频入口形态呈现多样化态势，音频芯片应用场景越发广泛</a:t>
            </a:r>
          </a:p>
        </p:txBody>
      </p:sp>
      <p:sp>
        <p:nvSpPr>
          <p:cNvPr id="8" name="íṥḷïḍé">
            <a:extLst>
              <a:ext uri="{FF2B5EF4-FFF2-40B4-BE49-F238E27FC236}">
                <a16:creationId xmlns:a16="http://schemas.microsoft.com/office/drawing/2014/main" id="{6509BF87-EEDD-4C07-8A3A-C38FDD4073B5}"/>
              </a:ext>
            </a:extLst>
          </p:cNvPr>
          <p:cNvSpPr/>
          <p:nvPr/>
        </p:nvSpPr>
        <p:spPr bwMode="auto">
          <a:xfrm>
            <a:off x="2433767" y="3320294"/>
            <a:ext cx="1919843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年全球智能音箱、智能电视、机器人、智能穿戴等产品出货量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台以上</a:t>
            </a:r>
          </a:p>
        </p:txBody>
      </p:sp>
      <p:sp>
        <p:nvSpPr>
          <p:cNvPr id="9" name="ïšľîḑê">
            <a:extLst>
              <a:ext uri="{FF2B5EF4-FFF2-40B4-BE49-F238E27FC236}">
                <a16:creationId xmlns:a16="http://schemas.microsoft.com/office/drawing/2014/main" id="{FCB780B8-066E-41F8-8C70-A248BFDBED62}"/>
              </a:ext>
            </a:extLst>
          </p:cNvPr>
          <p:cNvSpPr/>
          <p:nvPr/>
        </p:nvSpPr>
        <p:spPr bwMode="auto">
          <a:xfrm>
            <a:off x="6422814" y="3260307"/>
            <a:ext cx="1460614" cy="606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年全球出货预测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13.8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</a:t>
            </a:r>
          </a:p>
        </p:txBody>
      </p:sp>
      <p:sp>
        <p:nvSpPr>
          <p:cNvPr id="10" name="îŝlîdé">
            <a:extLst>
              <a:ext uri="{FF2B5EF4-FFF2-40B4-BE49-F238E27FC236}">
                <a16:creationId xmlns:a16="http://schemas.microsoft.com/office/drawing/2014/main" id="{778264AA-7EA7-4CA1-86D3-B6D6DD6257A4}"/>
              </a:ext>
            </a:extLst>
          </p:cNvPr>
          <p:cNvSpPr txBox="1"/>
          <p:nvPr/>
        </p:nvSpPr>
        <p:spPr bwMode="auto">
          <a:xfrm>
            <a:off x="5946889" y="2433750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智能手机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grpSp>
        <p:nvGrpSpPr>
          <p:cNvPr id="11" name="iŝľiḓé">
            <a:extLst>
              <a:ext uri="{FF2B5EF4-FFF2-40B4-BE49-F238E27FC236}">
                <a16:creationId xmlns:a16="http://schemas.microsoft.com/office/drawing/2014/main" id="{0723CA93-7D49-42AD-A122-E8280186AC25}"/>
              </a:ext>
            </a:extLst>
          </p:cNvPr>
          <p:cNvGrpSpPr/>
          <p:nvPr/>
        </p:nvGrpSpPr>
        <p:grpSpPr>
          <a:xfrm>
            <a:off x="2827506" y="1552301"/>
            <a:ext cx="641691" cy="764980"/>
            <a:chOff x="7500938" y="2982913"/>
            <a:chExt cx="685800" cy="817562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2" name="işļíďé">
              <a:extLst>
                <a:ext uri="{FF2B5EF4-FFF2-40B4-BE49-F238E27FC236}">
                  <a16:creationId xmlns:a16="http://schemas.microsoft.com/office/drawing/2014/main" id="{BAD0E67E-7E3E-4207-BAA8-6C5504F592D1}"/>
                </a:ext>
              </a:extLst>
            </p:cNvPr>
            <p:cNvSpPr/>
            <p:nvPr/>
          </p:nvSpPr>
          <p:spPr bwMode="auto">
            <a:xfrm>
              <a:off x="7500938" y="2982913"/>
              <a:ext cx="685800" cy="817562"/>
            </a:xfrm>
            <a:custGeom>
              <a:avLst/>
              <a:gdLst/>
              <a:ahLst/>
              <a:cxnLst>
                <a:cxn ang="0">
                  <a:pos x="148" y="190"/>
                </a:cxn>
                <a:cxn ang="0">
                  <a:pos x="107" y="190"/>
                </a:cxn>
                <a:cxn ang="0">
                  <a:pos x="107" y="178"/>
                </a:cxn>
                <a:cxn ang="0">
                  <a:pos x="180" y="90"/>
                </a:cxn>
                <a:cxn ang="0">
                  <a:pos x="126" y="7"/>
                </a:cxn>
                <a:cxn ang="0">
                  <a:pos x="126" y="8"/>
                </a:cxn>
                <a:cxn ang="0">
                  <a:pos x="90" y="0"/>
                </a:cxn>
                <a:cxn ang="0">
                  <a:pos x="54" y="8"/>
                </a:cxn>
                <a:cxn ang="0">
                  <a:pos x="54" y="7"/>
                </a:cxn>
                <a:cxn ang="0">
                  <a:pos x="0" y="90"/>
                </a:cxn>
                <a:cxn ang="0">
                  <a:pos x="73" y="178"/>
                </a:cxn>
                <a:cxn ang="0">
                  <a:pos x="73" y="190"/>
                </a:cxn>
                <a:cxn ang="0">
                  <a:pos x="32" y="190"/>
                </a:cxn>
                <a:cxn ang="0">
                  <a:pos x="23" y="198"/>
                </a:cxn>
                <a:cxn ang="0">
                  <a:pos x="23" y="215"/>
                </a:cxn>
                <a:cxn ang="0">
                  <a:pos x="156" y="215"/>
                </a:cxn>
                <a:cxn ang="0">
                  <a:pos x="156" y="198"/>
                </a:cxn>
                <a:cxn ang="0">
                  <a:pos x="148" y="190"/>
                </a:cxn>
                <a:cxn ang="0">
                  <a:pos x="120" y="14"/>
                </a:cxn>
                <a:cxn ang="0">
                  <a:pos x="90" y="26"/>
                </a:cxn>
                <a:cxn ang="0">
                  <a:pos x="60" y="14"/>
                </a:cxn>
                <a:cxn ang="0">
                  <a:pos x="90" y="8"/>
                </a:cxn>
                <a:cxn ang="0">
                  <a:pos x="120" y="14"/>
                </a:cxn>
                <a:cxn ang="0">
                  <a:pos x="46" y="90"/>
                </a:cxn>
                <a:cxn ang="0">
                  <a:pos x="90" y="46"/>
                </a:cxn>
                <a:cxn ang="0">
                  <a:pos x="134" y="90"/>
                </a:cxn>
                <a:cxn ang="0">
                  <a:pos x="90" y="134"/>
                </a:cxn>
                <a:cxn ang="0">
                  <a:pos x="46" y="90"/>
                </a:cxn>
                <a:cxn ang="0">
                  <a:pos x="46" y="90"/>
                </a:cxn>
                <a:cxn ang="0">
                  <a:pos x="46" y="90"/>
                </a:cxn>
              </a:cxnLst>
              <a:rect l="0" t="0" r="r" b="b"/>
              <a:pathLst>
                <a:path w="180" h="215">
                  <a:moveTo>
                    <a:pt x="148" y="190"/>
                  </a:moveTo>
                  <a:cubicBezTo>
                    <a:pt x="107" y="190"/>
                    <a:pt x="107" y="190"/>
                    <a:pt x="107" y="190"/>
                  </a:cubicBezTo>
                  <a:cubicBezTo>
                    <a:pt x="107" y="178"/>
                    <a:pt x="107" y="178"/>
                    <a:pt x="107" y="178"/>
                  </a:cubicBezTo>
                  <a:cubicBezTo>
                    <a:pt x="148" y="170"/>
                    <a:pt x="180" y="134"/>
                    <a:pt x="180" y="90"/>
                  </a:cubicBezTo>
                  <a:cubicBezTo>
                    <a:pt x="180" y="53"/>
                    <a:pt x="158" y="21"/>
                    <a:pt x="126" y="7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15" y="3"/>
                    <a:pt x="103" y="0"/>
                    <a:pt x="90" y="0"/>
                  </a:cubicBezTo>
                  <a:cubicBezTo>
                    <a:pt x="77" y="0"/>
                    <a:pt x="65" y="3"/>
                    <a:pt x="54" y="8"/>
                  </a:cubicBezTo>
                  <a:cubicBezTo>
                    <a:pt x="54" y="8"/>
                    <a:pt x="54" y="8"/>
                    <a:pt x="54" y="7"/>
                  </a:cubicBezTo>
                  <a:cubicBezTo>
                    <a:pt x="22" y="21"/>
                    <a:pt x="0" y="53"/>
                    <a:pt x="0" y="90"/>
                  </a:cubicBezTo>
                  <a:cubicBezTo>
                    <a:pt x="0" y="134"/>
                    <a:pt x="32" y="170"/>
                    <a:pt x="73" y="178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24" y="190"/>
                    <a:pt x="23" y="198"/>
                    <a:pt x="23" y="198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56" y="193"/>
                    <a:pt x="153" y="190"/>
                    <a:pt x="148" y="190"/>
                  </a:cubicBezTo>
                  <a:close/>
                  <a:moveTo>
                    <a:pt x="120" y="14"/>
                  </a:moveTo>
                  <a:cubicBezTo>
                    <a:pt x="112" y="21"/>
                    <a:pt x="101" y="26"/>
                    <a:pt x="90" y="26"/>
                  </a:cubicBezTo>
                  <a:cubicBezTo>
                    <a:pt x="78" y="26"/>
                    <a:pt x="68" y="21"/>
                    <a:pt x="60" y="14"/>
                  </a:cubicBezTo>
                  <a:cubicBezTo>
                    <a:pt x="69" y="10"/>
                    <a:pt x="79" y="8"/>
                    <a:pt x="90" y="8"/>
                  </a:cubicBezTo>
                  <a:cubicBezTo>
                    <a:pt x="100" y="8"/>
                    <a:pt x="111" y="10"/>
                    <a:pt x="120" y="14"/>
                  </a:cubicBezTo>
                  <a:close/>
                  <a:moveTo>
                    <a:pt x="46" y="90"/>
                  </a:moveTo>
                  <a:cubicBezTo>
                    <a:pt x="46" y="65"/>
                    <a:pt x="65" y="46"/>
                    <a:pt x="90" y="46"/>
                  </a:cubicBezTo>
                  <a:cubicBezTo>
                    <a:pt x="114" y="46"/>
                    <a:pt x="134" y="65"/>
                    <a:pt x="134" y="90"/>
                  </a:cubicBezTo>
                  <a:cubicBezTo>
                    <a:pt x="134" y="114"/>
                    <a:pt x="114" y="134"/>
                    <a:pt x="90" y="134"/>
                  </a:cubicBezTo>
                  <a:cubicBezTo>
                    <a:pt x="65" y="134"/>
                    <a:pt x="46" y="114"/>
                    <a:pt x="46" y="90"/>
                  </a:cubicBezTo>
                  <a:close/>
                  <a:moveTo>
                    <a:pt x="46" y="90"/>
                  </a:moveTo>
                  <a:cubicBezTo>
                    <a:pt x="46" y="90"/>
                    <a:pt x="46" y="90"/>
                    <a:pt x="46" y="9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  <p:sp>
          <p:nvSpPr>
            <p:cNvPr id="13" name="ísļiḓe">
              <a:extLst>
                <a:ext uri="{FF2B5EF4-FFF2-40B4-BE49-F238E27FC236}">
                  <a16:creationId xmlns:a16="http://schemas.microsoft.com/office/drawing/2014/main" id="{A425C56B-B4FD-4E66-B3A2-3969C21C9FB2}"/>
                </a:ext>
              </a:extLst>
            </p:cNvPr>
            <p:cNvSpPr/>
            <p:nvPr/>
          </p:nvSpPr>
          <p:spPr bwMode="auto">
            <a:xfrm>
              <a:off x="7751763" y="3236913"/>
              <a:ext cx="179388" cy="176212"/>
            </a:xfrm>
            <a:custGeom>
              <a:avLst/>
              <a:gdLst/>
              <a:ahLst/>
              <a:cxnLst>
                <a:cxn ang="0">
                  <a:pos x="47" y="23"/>
                </a:cxn>
                <a:cxn ang="0">
                  <a:pos x="24" y="0"/>
                </a:cxn>
                <a:cxn ang="0">
                  <a:pos x="12" y="3"/>
                </a:cxn>
                <a:cxn ang="0">
                  <a:pos x="15" y="2"/>
                </a:cxn>
                <a:cxn ang="0">
                  <a:pos x="27" y="14"/>
                </a:cxn>
                <a:cxn ang="0">
                  <a:pos x="15" y="26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0" y="23"/>
                </a:cxn>
                <a:cxn ang="0">
                  <a:pos x="24" y="46"/>
                </a:cxn>
                <a:cxn ang="0">
                  <a:pos x="47" y="23"/>
                </a:cxn>
                <a:cxn ang="0">
                  <a:pos x="47" y="23"/>
                </a:cxn>
                <a:cxn ang="0">
                  <a:pos x="47" y="23"/>
                </a:cxn>
              </a:cxnLst>
              <a:rect l="0" t="0" r="r" b="b"/>
              <a:pathLst>
                <a:path w="47" h="46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9" y="0"/>
                    <a:pt x="15" y="1"/>
                    <a:pt x="12" y="3"/>
                  </a:cubicBezTo>
                  <a:cubicBezTo>
                    <a:pt x="13" y="3"/>
                    <a:pt x="14" y="2"/>
                    <a:pt x="15" y="2"/>
                  </a:cubicBezTo>
                  <a:cubicBezTo>
                    <a:pt x="22" y="2"/>
                    <a:pt x="27" y="8"/>
                    <a:pt x="27" y="14"/>
                  </a:cubicBezTo>
                  <a:cubicBezTo>
                    <a:pt x="27" y="21"/>
                    <a:pt x="22" y="26"/>
                    <a:pt x="15" y="26"/>
                  </a:cubicBezTo>
                  <a:cubicBezTo>
                    <a:pt x="9" y="26"/>
                    <a:pt x="3" y="21"/>
                    <a:pt x="3" y="14"/>
                  </a:cubicBezTo>
                  <a:cubicBezTo>
                    <a:pt x="3" y="13"/>
                    <a:pt x="4" y="12"/>
                    <a:pt x="4" y="11"/>
                  </a:cubicBezTo>
                  <a:cubicBezTo>
                    <a:pt x="2" y="14"/>
                    <a:pt x="0" y="18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ubicBezTo>
                    <a:pt x="37" y="46"/>
                    <a:pt x="47" y="36"/>
                    <a:pt x="47" y="23"/>
                  </a:cubicBezTo>
                  <a:close/>
                  <a:moveTo>
                    <a:pt x="47" y="23"/>
                  </a:moveTo>
                  <a:cubicBezTo>
                    <a:pt x="47" y="23"/>
                    <a:pt x="47" y="23"/>
                    <a:pt x="47" y="2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rmAutofit fontScale="3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latin typeface="Times" pitchFamily="2" charset="0"/>
              </a:endParaRPr>
            </a:p>
          </p:txBody>
        </p:sp>
      </p:grpSp>
      <p:grpSp>
        <p:nvGrpSpPr>
          <p:cNvPr id="14" name="Group 19">
            <a:extLst>
              <a:ext uri="{FF2B5EF4-FFF2-40B4-BE49-F238E27FC236}">
                <a16:creationId xmlns:a16="http://schemas.microsoft.com/office/drawing/2014/main" id="{80D57296-99A5-42D3-96CD-7B86E38FD1A1}"/>
              </a:ext>
            </a:extLst>
          </p:cNvPr>
          <p:cNvGrpSpPr/>
          <p:nvPr/>
        </p:nvGrpSpPr>
        <p:grpSpPr>
          <a:xfrm>
            <a:off x="6699517" y="1519995"/>
            <a:ext cx="617629" cy="769659"/>
            <a:chOff x="4011225" y="2114029"/>
            <a:chExt cx="334341" cy="393421"/>
          </a:xfrm>
          <a:solidFill>
            <a:schemeClr val="tx1">
              <a:lumMod val="60000"/>
              <a:lumOff val="40000"/>
            </a:schemeClr>
          </a:solidFill>
        </p:grpSpPr>
        <p:sp>
          <p:nvSpPr>
            <p:cNvPr id="15" name="Freeform 68">
              <a:extLst>
                <a:ext uri="{FF2B5EF4-FFF2-40B4-BE49-F238E27FC236}">
                  <a16:creationId xmlns:a16="http://schemas.microsoft.com/office/drawing/2014/main" id="{934DFE50-CEE3-4E87-8B29-74EC2D0D9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1225" y="2114029"/>
              <a:ext cx="164722" cy="299494"/>
            </a:xfrm>
            <a:custGeom>
              <a:avLst/>
              <a:gdLst>
                <a:gd name="T0" fmla="*/ 50 w 50"/>
                <a:gd name="T1" fmla="*/ 83 h 90"/>
                <a:gd name="T2" fmla="*/ 50 w 50"/>
                <a:gd name="T3" fmla="*/ 7 h 90"/>
                <a:gd name="T4" fmla="*/ 44 w 50"/>
                <a:gd name="T5" fmla="*/ 0 h 90"/>
                <a:gd name="T6" fmla="*/ 6 w 50"/>
                <a:gd name="T7" fmla="*/ 0 h 90"/>
                <a:gd name="T8" fmla="*/ 0 w 50"/>
                <a:gd name="T9" fmla="*/ 7 h 90"/>
                <a:gd name="T10" fmla="*/ 0 w 50"/>
                <a:gd name="T11" fmla="*/ 83 h 90"/>
                <a:gd name="T12" fmla="*/ 6 w 50"/>
                <a:gd name="T13" fmla="*/ 90 h 90"/>
                <a:gd name="T14" fmla="*/ 44 w 50"/>
                <a:gd name="T15" fmla="*/ 90 h 90"/>
                <a:gd name="T16" fmla="*/ 50 w 50"/>
                <a:gd name="T17" fmla="*/ 83 h 90"/>
                <a:gd name="T18" fmla="*/ 39 w 50"/>
                <a:gd name="T19" fmla="*/ 5 h 90"/>
                <a:gd name="T20" fmla="*/ 41 w 50"/>
                <a:gd name="T21" fmla="*/ 6 h 90"/>
                <a:gd name="T22" fmla="*/ 39 w 50"/>
                <a:gd name="T23" fmla="*/ 8 h 90"/>
                <a:gd name="T24" fmla="*/ 38 w 50"/>
                <a:gd name="T25" fmla="*/ 6 h 90"/>
                <a:gd name="T26" fmla="*/ 39 w 50"/>
                <a:gd name="T27" fmla="*/ 5 h 90"/>
                <a:gd name="T28" fmla="*/ 16 w 50"/>
                <a:gd name="T29" fmla="*/ 5 h 90"/>
                <a:gd name="T30" fmla="*/ 34 w 50"/>
                <a:gd name="T31" fmla="*/ 5 h 90"/>
                <a:gd name="T32" fmla="*/ 34 w 50"/>
                <a:gd name="T33" fmla="*/ 7 h 90"/>
                <a:gd name="T34" fmla="*/ 16 w 50"/>
                <a:gd name="T35" fmla="*/ 7 h 90"/>
                <a:gd name="T36" fmla="*/ 16 w 50"/>
                <a:gd name="T37" fmla="*/ 5 h 90"/>
                <a:gd name="T38" fmla="*/ 5 w 50"/>
                <a:gd name="T39" fmla="*/ 69 h 90"/>
                <a:gd name="T40" fmla="*/ 5 w 50"/>
                <a:gd name="T41" fmla="*/ 11 h 90"/>
                <a:gd name="T42" fmla="*/ 45 w 50"/>
                <a:gd name="T43" fmla="*/ 11 h 90"/>
                <a:gd name="T44" fmla="*/ 45 w 50"/>
                <a:gd name="T45" fmla="*/ 69 h 90"/>
                <a:gd name="T46" fmla="*/ 5 w 50"/>
                <a:gd name="T47" fmla="*/ 69 h 90"/>
                <a:gd name="T48" fmla="*/ 25 w 50"/>
                <a:gd name="T49" fmla="*/ 83 h 90"/>
                <a:gd name="T50" fmla="*/ 21 w 50"/>
                <a:gd name="T51" fmla="*/ 79 h 90"/>
                <a:gd name="T52" fmla="*/ 25 w 50"/>
                <a:gd name="T53" fmla="*/ 75 h 90"/>
                <a:gd name="T54" fmla="*/ 29 w 50"/>
                <a:gd name="T55" fmla="*/ 79 h 90"/>
                <a:gd name="T56" fmla="*/ 25 w 50"/>
                <a:gd name="T57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90">
                  <a:moveTo>
                    <a:pt x="50" y="83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6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7" y="90"/>
                    <a:pt x="50" y="87"/>
                    <a:pt x="50" y="83"/>
                  </a:cubicBezTo>
                  <a:close/>
                  <a:moveTo>
                    <a:pt x="39" y="5"/>
                  </a:moveTo>
                  <a:cubicBezTo>
                    <a:pt x="40" y="5"/>
                    <a:pt x="41" y="5"/>
                    <a:pt x="41" y="6"/>
                  </a:cubicBezTo>
                  <a:cubicBezTo>
                    <a:pt x="41" y="7"/>
                    <a:pt x="40" y="8"/>
                    <a:pt x="39" y="8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9" y="5"/>
                  </a:cubicBezTo>
                  <a:close/>
                  <a:moveTo>
                    <a:pt x="16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6" y="5"/>
                  </a:lnTo>
                  <a:close/>
                  <a:moveTo>
                    <a:pt x="5" y="69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69"/>
                    <a:pt x="45" y="69"/>
                    <a:pt x="45" y="69"/>
                  </a:cubicBezTo>
                  <a:lnTo>
                    <a:pt x="5" y="69"/>
                  </a:lnTo>
                  <a:close/>
                  <a:moveTo>
                    <a:pt x="25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5" y="75"/>
                  </a:cubicBezTo>
                  <a:cubicBezTo>
                    <a:pt x="27" y="75"/>
                    <a:pt x="29" y="77"/>
                    <a:pt x="29" y="79"/>
                  </a:cubicBezTo>
                  <a:cubicBezTo>
                    <a:pt x="29" y="81"/>
                    <a:pt x="27" y="83"/>
                    <a:pt x="2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6" name="Freeform 69">
              <a:extLst>
                <a:ext uri="{FF2B5EF4-FFF2-40B4-BE49-F238E27FC236}">
                  <a16:creationId xmlns:a16="http://schemas.microsoft.com/office/drawing/2014/main" id="{77C8A8A7-E58C-4466-A715-32F3A6EFE2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5853" y="2204505"/>
              <a:ext cx="169713" cy="299494"/>
            </a:xfrm>
            <a:custGeom>
              <a:avLst/>
              <a:gdLst>
                <a:gd name="T0" fmla="*/ 44 w 51"/>
                <a:gd name="T1" fmla="*/ 0 h 90"/>
                <a:gd name="T2" fmla="*/ 7 w 51"/>
                <a:gd name="T3" fmla="*/ 0 h 90"/>
                <a:gd name="T4" fmla="*/ 0 w 51"/>
                <a:gd name="T5" fmla="*/ 7 h 90"/>
                <a:gd name="T6" fmla="*/ 0 w 51"/>
                <a:gd name="T7" fmla="*/ 83 h 90"/>
                <a:gd name="T8" fmla="*/ 7 w 51"/>
                <a:gd name="T9" fmla="*/ 90 h 90"/>
                <a:gd name="T10" fmla="*/ 44 w 51"/>
                <a:gd name="T11" fmla="*/ 90 h 90"/>
                <a:gd name="T12" fmla="*/ 51 w 51"/>
                <a:gd name="T13" fmla="*/ 83 h 90"/>
                <a:gd name="T14" fmla="*/ 51 w 51"/>
                <a:gd name="T15" fmla="*/ 7 h 90"/>
                <a:gd name="T16" fmla="*/ 44 w 51"/>
                <a:gd name="T17" fmla="*/ 0 h 90"/>
                <a:gd name="T18" fmla="*/ 40 w 51"/>
                <a:gd name="T19" fmla="*/ 5 h 90"/>
                <a:gd name="T20" fmla="*/ 42 w 51"/>
                <a:gd name="T21" fmla="*/ 6 h 90"/>
                <a:gd name="T22" fmla="*/ 40 w 51"/>
                <a:gd name="T23" fmla="*/ 8 h 90"/>
                <a:gd name="T24" fmla="*/ 38 w 51"/>
                <a:gd name="T25" fmla="*/ 6 h 90"/>
                <a:gd name="T26" fmla="*/ 40 w 51"/>
                <a:gd name="T27" fmla="*/ 5 h 90"/>
                <a:gd name="T28" fmla="*/ 17 w 51"/>
                <a:gd name="T29" fmla="*/ 5 h 90"/>
                <a:gd name="T30" fmla="*/ 34 w 51"/>
                <a:gd name="T31" fmla="*/ 5 h 90"/>
                <a:gd name="T32" fmla="*/ 34 w 51"/>
                <a:gd name="T33" fmla="*/ 7 h 90"/>
                <a:gd name="T34" fmla="*/ 17 w 51"/>
                <a:gd name="T35" fmla="*/ 7 h 90"/>
                <a:gd name="T36" fmla="*/ 17 w 51"/>
                <a:gd name="T37" fmla="*/ 5 h 90"/>
                <a:gd name="T38" fmla="*/ 26 w 51"/>
                <a:gd name="T39" fmla="*/ 83 h 90"/>
                <a:gd name="T40" fmla="*/ 21 w 51"/>
                <a:gd name="T41" fmla="*/ 79 h 90"/>
                <a:gd name="T42" fmla="*/ 26 w 51"/>
                <a:gd name="T43" fmla="*/ 75 h 90"/>
                <a:gd name="T44" fmla="*/ 30 w 51"/>
                <a:gd name="T45" fmla="*/ 79 h 90"/>
                <a:gd name="T46" fmla="*/ 26 w 51"/>
                <a:gd name="T47" fmla="*/ 83 h 90"/>
                <a:gd name="T48" fmla="*/ 46 w 51"/>
                <a:gd name="T49" fmla="*/ 69 h 90"/>
                <a:gd name="T50" fmla="*/ 5 w 51"/>
                <a:gd name="T51" fmla="*/ 69 h 90"/>
                <a:gd name="T52" fmla="*/ 5 w 51"/>
                <a:gd name="T53" fmla="*/ 11 h 90"/>
                <a:gd name="T54" fmla="*/ 46 w 51"/>
                <a:gd name="T55" fmla="*/ 11 h 90"/>
                <a:gd name="T56" fmla="*/ 46 w 51"/>
                <a:gd name="T57" fmla="*/ 6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90">
                  <a:moveTo>
                    <a:pt x="4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7"/>
                    <a:pt x="3" y="90"/>
                    <a:pt x="7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90"/>
                    <a:pt x="51" y="87"/>
                    <a:pt x="51" y="83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lose/>
                  <a:moveTo>
                    <a:pt x="40" y="5"/>
                  </a:moveTo>
                  <a:cubicBezTo>
                    <a:pt x="41" y="5"/>
                    <a:pt x="42" y="5"/>
                    <a:pt x="42" y="6"/>
                  </a:cubicBezTo>
                  <a:cubicBezTo>
                    <a:pt x="42" y="7"/>
                    <a:pt x="41" y="8"/>
                    <a:pt x="40" y="8"/>
                  </a:cubicBezTo>
                  <a:cubicBezTo>
                    <a:pt x="39" y="8"/>
                    <a:pt x="38" y="7"/>
                    <a:pt x="38" y="6"/>
                  </a:cubicBezTo>
                  <a:cubicBezTo>
                    <a:pt x="38" y="5"/>
                    <a:pt x="39" y="5"/>
                    <a:pt x="40" y="5"/>
                  </a:cubicBezTo>
                  <a:close/>
                  <a:moveTo>
                    <a:pt x="17" y="5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7" y="5"/>
                  </a:lnTo>
                  <a:close/>
                  <a:moveTo>
                    <a:pt x="26" y="83"/>
                  </a:moveTo>
                  <a:cubicBezTo>
                    <a:pt x="23" y="83"/>
                    <a:pt x="21" y="81"/>
                    <a:pt x="21" y="79"/>
                  </a:cubicBezTo>
                  <a:cubicBezTo>
                    <a:pt x="21" y="77"/>
                    <a:pt x="23" y="75"/>
                    <a:pt x="26" y="75"/>
                  </a:cubicBezTo>
                  <a:cubicBezTo>
                    <a:pt x="28" y="75"/>
                    <a:pt x="30" y="77"/>
                    <a:pt x="30" y="79"/>
                  </a:cubicBezTo>
                  <a:cubicBezTo>
                    <a:pt x="30" y="81"/>
                    <a:pt x="28" y="83"/>
                    <a:pt x="26" y="83"/>
                  </a:cubicBezTo>
                  <a:close/>
                  <a:moveTo>
                    <a:pt x="46" y="69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7" name="Freeform 70">
              <a:extLst>
                <a:ext uri="{FF2B5EF4-FFF2-40B4-BE49-F238E27FC236}">
                  <a16:creationId xmlns:a16="http://schemas.microsoft.com/office/drawing/2014/main" id="{3B05BEFF-A43F-4710-9748-6BF77D7F1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0577" y="2125594"/>
              <a:ext cx="99831" cy="82362"/>
            </a:xfrm>
            <a:custGeom>
              <a:avLst/>
              <a:gdLst>
                <a:gd name="T0" fmla="*/ 32 w 40"/>
                <a:gd name="T1" fmla="*/ 33 h 33"/>
                <a:gd name="T2" fmla="*/ 40 w 40"/>
                <a:gd name="T3" fmla="*/ 33 h 33"/>
                <a:gd name="T4" fmla="*/ 40 w 40"/>
                <a:gd name="T5" fmla="*/ 8 h 33"/>
                <a:gd name="T6" fmla="*/ 40 w 40"/>
                <a:gd name="T7" fmla="*/ 0 h 33"/>
                <a:gd name="T8" fmla="*/ 32 w 40"/>
                <a:gd name="T9" fmla="*/ 0 h 33"/>
                <a:gd name="T10" fmla="*/ 0 w 40"/>
                <a:gd name="T11" fmla="*/ 0 h 33"/>
                <a:gd name="T12" fmla="*/ 0 w 40"/>
                <a:gd name="T13" fmla="*/ 8 h 33"/>
                <a:gd name="T14" fmla="*/ 32 w 40"/>
                <a:gd name="T15" fmla="*/ 8 h 33"/>
                <a:gd name="T16" fmla="*/ 32 w 40"/>
                <a:gd name="T1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33">
                  <a:moveTo>
                    <a:pt x="32" y="33"/>
                  </a:moveTo>
                  <a:lnTo>
                    <a:pt x="40" y="33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32" y="8"/>
                  </a:lnTo>
                  <a:lnTo>
                    <a:pt x="32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  <p:sp>
          <p:nvSpPr>
            <p:cNvPr id="18" name="Freeform 71">
              <a:extLst>
                <a:ext uri="{FF2B5EF4-FFF2-40B4-BE49-F238E27FC236}">
                  <a16:creationId xmlns:a16="http://schemas.microsoft.com/office/drawing/2014/main" id="{BEF52C3A-5EAC-4C69-8483-6CA833F43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399" y="2425088"/>
              <a:ext cx="82362" cy="82362"/>
            </a:xfrm>
            <a:custGeom>
              <a:avLst/>
              <a:gdLst>
                <a:gd name="T0" fmla="*/ 8 w 33"/>
                <a:gd name="T1" fmla="*/ 0 h 33"/>
                <a:gd name="T2" fmla="*/ 0 w 33"/>
                <a:gd name="T3" fmla="*/ 0 h 33"/>
                <a:gd name="T4" fmla="*/ 0 w 33"/>
                <a:gd name="T5" fmla="*/ 25 h 33"/>
                <a:gd name="T6" fmla="*/ 0 w 33"/>
                <a:gd name="T7" fmla="*/ 33 h 33"/>
                <a:gd name="T8" fmla="*/ 8 w 33"/>
                <a:gd name="T9" fmla="*/ 33 h 33"/>
                <a:gd name="T10" fmla="*/ 33 w 33"/>
                <a:gd name="T11" fmla="*/ 33 h 33"/>
                <a:gd name="T12" fmla="*/ 33 w 33"/>
                <a:gd name="T13" fmla="*/ 25 h 33"/>
                <a:gd name="T14" fmla="*/ 8 w 33"/>
                <a:gd name="T15" fmla="*/ 25 h 33"/>
                <a:gd name="T16" fmla="*/ 8 w 33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3">
                  <a:moveTo>
                    <a:pt x="8" y="0"/>
                  </a:moveTo>
                  <a:lnTo>
                    <a:pt x="0" y="0"/>
                  </a:lnTo>
                  <a:lnTo>
                    <a:pt x="0" y="25"/>
                  </a:lnTo>
                  <a:lnTo>
                    <a:pt x="0" y="33"/>
                  </a:lnTo>
                  <a:lnTo>
                    <a:pt x="8" y="33"/>
                  </a:lnTo>
                  <a:lnTo>
                    <a:pt x="33" y="33"/>
                  </a:lnTo>
                  <a:lnTo>
                    <a:pt x="33" y="25"/>
                  </a:lnTo>
                  <a:lnTo>
                    <a:pt x="8" y="2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" pitchFamily="2" charset="0"/>
                <a:cs typeface="+mn-ea"/>
                <a:sym typeface="+mn-lt"/>
              </a:endParaRPr>
            </a:p>
          </p:txBody>
        </p:sp>
      </p:grpSp>
      <p:pic>
        <p:nvPicPr>
          <p:cNvPr id="19" name="图形 18" descr="汽车">
            <a:extLst>
              <a:ext uri="{FF2B5EF4-FFF2-40B4-BE49-F238E27FC236}">
                <a16:creationId xmlns:a16="http://schemas.microsoft.com/office/drawing/2014/main" id="{4484B61E-D46D-49F6-BDD4-8ECD8C338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4778" y="1442631"/>
            <a:ext cx="1056334" cy="1056334"/>
          </a:xfrm>
          <a:prstGeom prst="rect">
            <a:avLst/>
          </a:prstGeom>
        </p:spPr>
      </p:pic>
      <p:sp>
        <p:nvSpPr>
          <p:cNvPr id="20" name="iṧ1ïdé">
            <a:extLst>
              <a:ext uri="{FF2B5EF4-FFF2-40B4-BE49-F238E27FC236}">
                <a16:creationId xmlns:a16="http://schemas.microsoft.com/office/drawing/2014/main" id="{F4E959EC-1C7C-43E0-858C-8EE8A0208735}"/>
              </a:ext>
            </a:extLst>
          </p:cNvPr>
          <p:cNvSpPr/>
          <p:nvPr/>
        </p:nvSpPr>
        <p:spPr bwMode="auto">
          <a:xfrm>
            <a:off x="7936983" y="3261564"/>
            <a:ext cx="1510950" cy="6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年全球出货约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8,000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万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辆</a:t>
            </a:r>
          </a:p>
        </p:txBody>
      </p:sp>
      <p:sp>
        <p:nvSpPr>
          <p:cNvPr id="21" name="ïŝļiḓê">
            <a:extLst>
              <a:ext uri="{FF2B5EF4-FFF2-40B4-BE49-F238E27FC236}">
                <a16:creationId xmlns:a16="http://schemas.microsoft.com/office/drawing/2014/main" id="{38519853-DC04-4B6E-BBFD-1972E6E1B4AF}"/>
              </a:ext>
            </a:extLst>
          </p:cNvPr>
          <p:cNvSpPr txBox="1"/>
          <p:nvPr/>
        </p:nvSpPr>
        <p:spPr bwMode="auto">
          <a:xfrm>
            <a:off x="7547882" y="2433202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汽车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22" name="ïṧľîḑe">
            <a:extLst>
              <a:ext uri="{FF2B5EF4-FFF2-40B4-BE49-F238E27FC236}">
                <a16:creationId xmlns:a16="http://schemas.microsoft.com/office/drawing/2014/main" id="{492D09EF-86BC-46DE-9E2C-8D88CE03A661}"/>
              </a:ext>
            </a:extLst>
          </p:cNvPr>
          <p:cNvSpPr/>
          <p:nvPr/>
        </p:nvSpPr>
        <p:spPr bwMode="auto">
          <a:xfrm>
            <a:off x="9601177" y="3261564"/>
            <a:ext cx="1971921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23" name="ïsļïďè">
            <a:extLst>
              <a:ext uri="{FF2B5EF4-FFF2-40B4-BE49-F238E27FC236}">
                <a16:creationId xmlns:a16="http://schemas.microsoft.com/office/drawing/2014/main" id="{38420D62-601F-44A1-9FEE-1117C6AAD815}"/>
              </a:ext>
            </a:extLst>
          </p:cNvPr>
          <p:cNvSpPr txBox="1"/>
          <p:nvPr/>
        </p:nvSpPr>
        <p:spPr bwMode="auto">
          <a:xfrm>
            <a:off x="9447933" y="2433750"/>
            <a:ext cx="2167889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特种行业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EBC7F6C-089A-481E-BA5D-3C08CDBEB225}"/>
              </a:ext>
            </a:extLst>
          </p:cNvPr>
          <p:cNvSpPr/>
          <p:nvPr/>
        </p:nvSpPr>
        <p:spPr>
          <a:xfrm>
            <a:off x="2200318" y="3112023"/>
            <a:ext cx="9454727" cy="1271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55" name="图形 54" descr="耳机">
            <a:extLst>
              <a:ext uri="{FF2B5EF4-FFF2-40B4-BE49-F238E27FC236}">
                <a16:creationId xmlns:a16="http://schemas.microsoft.com/office/drawing/2014/main" id="{27795900-9495-446D-9F32-40FE39EDD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3515" y="1438559"/>
            <a:ext cx="974722" cy="974722"/>
          </a:xfrm>
          <a:prstGeom prst="rect">
            <a:avLst/>
          </a:prstGeom>
        </p:spPr>
      </p:pic>
      <p:sp>
        <p:nvSpPr>
          <p:cNvPr id="56" name="íSlîḓé">
            <a:extLst>
              <a:ext uri="{FF2B5EF4-FFF2-40B4-BE49-F238E27FC236}">
                <a16:creationId xmlns:a16="http://schemas.microsoft.com/office/drawing/2014/main" id="{DDDD4933-120A-4385-8C21-BAD4ACD1230A}"/>
              </a:ext>
            </a:extLst>
          </p:cNvPr>
          <p:cNvSpPr txBox="1"/>
          <p:nvPr/>
        </p:nvSpPr>
        <p:spPr bwMode="auto">
          <a:xfrm>
            <a:off x="4412570" y="2497003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耳机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7" name="íSlîḓé">
            <a:extLst>
              <a:ext uri="{FF2B5EF4-FFF2-40B4-BE49-F238E27FC236}">
                <a16:creationId xmlns:a16="http://schemas.microsoft.com/office/drawing/2014/main" id="{EF647561-B03F-47BE-80F4-C1CBD2F1A0AA}"/>
              </a:ext>
            </a:extLst>
          </p:cNvPr>
          <p:cNvSpPr txBox="1"/>
          <p:nvPr/>
        </p:nvSpPr>
        <p:spPr bwMode="auto">
          <a:xfrm>
            <a:off x="2479187" y="2483769"/>
            <a:ext cx="1328453" cy="44631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智能家居</a:t>
            </a:r>
            <a:endParaRPr lang="en-US" altLang="zh-CN" b="1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343AE2C-1EF3-4001-86E5-9E6A39315FB6}"/>
              </a:ext>
            </a:extLst>
          </p:cNvPr>
          <p:cNvSpPr/>
          <p:nvPr/>
        </p:nvSpPr>
        <p:spPr>
          <a:xfrm>
            <a:off x="4453037" y="3315182"/>
            <a:ext cx="19198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2021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年全球耳机出货近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条，其中有线耳机超过</a:t>
            </a:r>
            <a:r>
              <a:rPr lang="en-US" altLang="zh-CN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6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条；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TWS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耳机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3</a:t>
            </a:r>
            <a:r>
              <a:rPr lang="zh-CN" altLang="en-US" sz="1400" dirty="0">
                <a:solidFill>
                  <a:schemeClr val="accent5"/>
                </a:solidFill>
                <a:latin typeface="Times" pitchFamily="2" charset="0"/>
                <a:cs typeface="+mn-ea"/>
                <a:sym typeface="+mn-lt"/>
              </a:rPr>
              <a:t>亿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Times" pitchFamily="2" charset="0"/>
                <a:cs typeface="+mn-ea"/>
                <a:sym typeface="+mn-lt"/>
              </a:rPr>
              <a:t>台以上</a:t>
            </a:r>
          </a:p>
        </p:txBody>
      </p:sp>
      <p:sp>
        <p:nvSpPr>
          <p:cNvPr id="4" name="等腰三角形 3">
            <a:extLst>
              <a:ext uri="{FF2B5EF4-FFF2-40B4-BE49-F238E27FC236}">
                <a16:creationId xmlns:a16="http://schemas.microsoft.com/office/drawing/2014/main" id="{08D7E828-9859-4ED1-B339-5DCB69694F24}"/>
              </a:ext>
            </a:extLst>
          </p:cNvPr>
          <p:cNvSpPr/>
          <p:nvPr/>
        </p:nvSpPr>
        <p:spPr>
          <a:xfrm rot="10800000">
            <a:off x="5951928" y="4642830"/>
            <a:ext cx="303907" cy="131052"/>
          </a:xfrm>
          <a:prstGeom prst="triangle">
            <a:avLst>
              <a:gd name="adj" fmla="val 5000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C819DB5F-6E64-4F20-B385-3476D4581E2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2996" y="2329606"/>
            <a:ext cx="647880" cy="624061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46AFE09-6BAA-49E1-A6E4-663D68DC9707}"/>
              </a:ext>
            </a:extLst>
          </p:cNvPr>
          <p:cNvSpPr txBox="1"/>
          <p:nvPr/>
        </p:nvSpPr>
        <p:spPr>
          <a:xfrm>
            <a:off x="300267" y="3068312"/>
            <a:ext cx="1437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/>
              <a:t>音频处理芯片</a:t>
            </a:r>
          </a:p>
        </p:txBody>
      </p:sp>
      <p:sp>
        <p:nvSpPr>
          <p:cNvPr id="63" name="三角形 16">
            <a:extLst>
              <a:ext uri="{FF2B5EF4-FFF2-40B4-BE49-F238E27FC236}">
                <a16:creationId xmlns:a16="http://schemas.microsoft.com/office/drawing/2014/main" id="{BDE27148-8618-4B2A-A0F2-A31A3D84F1BF}"/>
              </a:ext>
            </a:extLst>
          </p:cNvPr>
          <p:cNvSpPr/>
          <p:nvPr/>
        </p:nvSpPr>
        <p:spPr>
          <a:xfrm rot="5400000" flipH="1">
            <a:off x="1069117" y="2818643"/>
            <a:ext cx="1659915" cy="180032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Times" pitchFamily="2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8846262-0F29-4750-94D4-F2EFE6B7DB44}"/>
              </a:ext>
            </a:extLst>
          </p:cNvPr>
          <p:cNvCxnSpPr>
            <a:cxnSpLocks/>
          </p:cNvCxnSpPr>
          <p:nvPr/>
        </p:nvCxnSpPr>
        <p:spPr>
          <a:xfrm>
            <a:off x="1135657" y="4628851"/>
            <a:ext cx="10531365" cy="27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E547BE87-8005-1542-A3D6-06AB89FA22B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55" b="95091" l="9607" r="8973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2465" y="1286798"/>
            <a:ext cx="983237" cy="1180743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3474E39-1C4A-4F78-AE8E-A60CD1E6DDF5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8E96137E-98C0-4830-A0CA-4C4BABECE872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6FA6C5C-8B05-4790-AA32-E65D1DFE1E27}"/>
              </a:ext>
            </a:extLst>
          </p:cNvPr>
          <p:cNvSpPr txBox="1"/>
          <p:nvPr/>
        </p:nvSpPr>
        <p:spPr>
          <a:xfrm>
            <a:off x="1370944" y="4894884"/>
            <a:ext cx="100229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5"/>
                </a:solidFill>
              </a:rPr>
              <a:t>终端载体中，智能耳机</a:t>
            </a:r>
            <a:r>
              <a:rPr kumimoji="1" lang="en-US" altLang="zh-CN" sz="1600" b="1" dirty="0">
                <a:solidFill>
                  <a:schemeClr val="accent5"/>
                </a:solidFill>
              </a:rPr>
              <a:t>/</a:t>
            </a:r>
            <a:r>
              <a:rPr kumimoji="1" lang="zh-CN" altLang="en-US" sz="1600" b="1" dirty="0">
                <a:solidFill>
                  <a:schemeClr val="accent5"/>
                </a:solidFill>
              </a:rPr>
              <a:t>音箱为先行爆发的典型形态，未来三年仍是行业快速增长的阶段。</a:t>
            </a:r>
            <a:endParaRPr kumimoji="1" lang="en-US" altLang="zh-CN" sz="1600" b="1" dirty="0">
              <a:solidFill>
                <a:schemeClr val="accent5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zh-CN" altLang="en-US" sz="1600" b="1" dirty="0">
                <a:solidFill>
                  <a:schemeClr val="accent5"/>
                </a:solidFill>
              </a:rPr>
              <a:t>长期来看，智能音频并不拘泥于这两种形态，各类有交互和控制需求的终端都将配备相应功能，音频入口形态将更加多样化，面向可穿戴（智能手表、智能眼镜等）</a:t>
            </a:r>
            <a:r>
              <a:rPr kumimoji="1" lang="en-US" altLang="zh-CN" sz="1600" b="1" dirty="0">
                <a:solidFill>
                  <a:schemeClr val="accent5"/>
                </a:solidFill>
              </a:rPr>
              <a:t>/</a:t>
            </a:r>
            <a:r>
              <a:rPr kumimoji="1" lang="zh-CN" altLang="en-US" sz="1600" b="1" dirty="0">
                <a:solidFill>
                  <a:schemeClr val="accent5"/>
                </a:solidFill>
              </a:rPr>
              <a:t>智能家居</a:t>
            </a:r>
            <a:r>
              <a:rPr kumimoji="1" lang="en-US" altLang="zh-CN" sz="1600" b="1" dirty="0">
                <a:solidFill>
                  <a:schemeClr val="accent5"/>
                </a:solidFill>
              </a:rPr>
              <a:t>/</a:t>
            </a:r>
            <a:r>
              <a:rPr kumimoji="1" lang="zh-CN" altLang="en-US" sz="1600" b="1" dirty="0">
                <a:solidFill>
                  <a:schemeClr val="accent5"/>
                </a:solidFill>
              </a:rPr>
              <a:t>智能车载等更广泛市场，亦给相关主芯片公司提供了广阔的成长环境。</a:t>
            </a:r>
          </a:p>
        </p:txBody>
      </p:sp>
    </p:spTree>
    <p:extLst>
      <p:ext uri="{BB962C8B-B14F-4D97-AF65-F5344CB8AC3E}">
        <p14:creationId xmlns:p14="http://schemas.microsoft.com/office/powerpoint/2010/main" val="3135835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4</a:t>
            </a:fld>
            <a:endParaRPr lang="en-US">
              <a:latin typeface="Times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5D0AFF-CD45-F340-94B4-FBC1E95EFE2B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9760528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九音新一代产品 </a:t>
            </a: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SNC 1600 </a:t>
            </a: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及 </a:t>
            </a:r>
            <a:r>
              <a:rPr lang="en-US" altLang="zh-CN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SNC 8600 </a:t>
            </a: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芯片架构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F41FC93-0535-4C7A-B461-097E553673B7}"/>
              </a:ext>
            </a:extLst>
          </p:cNvPr>
          <p:cNvGrpSpPr/>
          <p:nvPr/>
        </p:nvGrpSpPr>
        <p:grpSpPr>
          <a:xfrm>
            <a:off x="4090975" y="4143645"/>
            <a:ext cx="2687740" cy="1794084"/>
            <a:chOff x="4109178" y="1551549"/>
            <a:chExt cx="2687740" cy="1794084"/>
          </a:xfrm>
        </p:grpSpPr>
        <p:pic>
          <p:nvPicPr>
            <p:cNvPr id="11" name="Picture 2" descr="Picture 2">
              <a:extLst>
                <a:ext uri="{FF2B5EF4-FFF2-40B4-BE49-F238E27FC236}">
                  <a16:creationId xmlns:a16="http://schemas.microsoft.com/office/drawing/2014/main" id="{ED4ED148-DE69-4EFA-B1C9-B23B7C43F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0064" y1="64331" x2="70064" y2="643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07298" y="1551549"/>
              <a:ext cx="846068" cy="86749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î$lîḓè">
              <a:extLst>
                <a:ext uri="{FF2B5EF4-FFF2-40B4-BE49-F238E27FC236}">
                  <a16:creationId xmlns:a16="http://schemas.microsoft.com/office/drawing/2014/main" id="{D465F6C9-1C7A-4134-A093-8588B9817EB2}"/>
                </a:ext>
              </a:extLst>
            </p:cNvPr>
            <p:cNvSpPr/>
            <p:nvPr/>
          </p:nvSpPr>
          <p:spPr bwMode="auto">
            <a:xfrm>
              <a:off x="4109178" y="2351010"/>
              <a:ext cx="2687740" cy="99462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itchFamily="2" charset="0"/>
                </a:rPr>
                <a:t>SNC1600: Audio Front-End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QFN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3.5 x 3.5 x 0.35 mm</a:t>
              </a:r>
            </a:p>
            <a:p>
              <a:pPr algn="ctr" defTabSz="914400"/>
              <a:endParaRPr lang="zh-CN" altLang="en-US" sz="1400" b="1" kern="0" dirty="0">
                <a:latin typeface="Times" pitchFamily="2" charset="0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D560F3D-6B04-4DAD-A7A7-7DC8D8C36889}"/>
              </a:ext>
            </a:extLst>
          </p:cNvPr>
          <p:cNvCxnSpPr>
            <a:cxnSpLocks/>
          </p:cNvCxnSpPr>
          <p:nvPr/>
        </p:nvCxnSpPr>
        <p:spPr>
          <a:xfrm>
            <a:off x="4273750" y="5677853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337AA784-34D1-4625-973A-374D8FA32EB9}"/>
              </a:ext>
            </a:extLst>
          </p:cNvPr>
          <p:cNvGrpSpPr/>
          <p:nvPr/>
        </p:nvGrpSpPr>
        <p:grpSpPr>
          <a:xfrm>
            <a:off x="4090975" y="1180147"/>
            <a:ext cx="2687740" cy="1956949"/>
            <a:chOff x="4086462" y="3755615"/>
            <a:chExt cx="2687740" cy="1956949"/>
          </a:xfrm>
        </p:grpSpPr>
        <p:pic>
          <p:nvPicPr>
            <p:cNvPr id="15" name="Picture 3" descr="Picture 3">
              <a:extLst>
                <a:ext uri="{FF2B5EF4-FFF2-40B4-BE49-F238E27FC236}">
                  <a16:creationId xmlns:a16="http://schemas.microsoft.com/office/drawing/2014/main" id="{9CC64A9D-6291-4BF4-8647-085321FDB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80000" y1="66667" x2="80000" y2="66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4318" y="3755615"/>
              <a:ext cx="1112028" cy="111202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" name="î$lîḓè">
              <a:extLst>
                <a:ext uri="{FF2B5EF4-FFF2-40B4-BE49-F238E27FC236}">
                  <a16:creationId xmlns:a16="http://schemas.microsoft.com/office/drawing/2014/main" id="{D3A42E0D-8EF9-41EF-AE39-2289D4DF3047}"/>
                </a:ext>
              </a:extLst>
            </p:cNvPr>
            <p:cNvSpPr/>
            <p:nvPr/>
          </p:nvSpPr>
          <p:spPr bwMode="auto">
            <a:xfrm>
              <a:off x="4086462" y="4742512"/>
              <a:ext cx="2687740" cy="970052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400"/>
              <a:r>
                <a:rPr lang="en-US" altLang="zh-CN" sz="1400" b="1" kern="0" dirty="0">
                  <a:solidFill>
                    <a:schemeClr val="accent1"/>
                  </a:solidFill>
                  <a:latin typeface="Times" pitchFamily="2" charset="0"/>
                </a:rPr>
                <a:t>SNC8600: CODEC SOC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BGA80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6.2 x 4.5 x 0.5 mm</a:t>
              </a:r>
            </a:p>
            <a:p>
              <a:pPr algn="ctr" defTabSz="914400"/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BGA63</a:t>
              </a:r>
              <a:r>
                <a:rPr lang="zh-CN" altLang="en-US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：</a:t>
              </a:r>
              <a:r>
                <a:rPr lang="en-US" altLang="zh-CN" sz="1400" b="1" kern="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5.0 x 3.5 x 0.5 mm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B9D50D-2CE8-4D48-A180-68A45BD3853E}"/>
              </a:ext>
            </a:extLst>
          </p:cNvPr>
          <p:cNvGrpSpPr/>
          <p:nvPr/>
        </p:nvGrpSpPr>
        <p:grpSpPr>
          <a:xfrm>
            <a:off x="7157260" y="3986883"/>
            <a:ext cx="2031857" cy="1877137"/>
            <a:chOff x="3303960" y="1612510"/>
            <a:chExt cx="3181372" cy="293912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E752154-C8E7-44FA-98AC-E0060791E113}"/>
                </a:ext>
              </a:extLst>
            </p:cNvPr>
            <p:cNvSpPr/>
            <p:nvPr/>
          </p:nvSpPr>
          <p:spPr>
            <a:xfrm>
              <a:off x="3397706" y="1683716"/>
              <a:ext cx="1193685" cy="56142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LDO/POR/BOR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1878A1E-DDED-48A1-ACE2-CE6B36A6E97D}"/>
                </a:ext>
              </a:extLst>
            </p:cNvPr>
            <p:cNvSpPr/>
            <p:nvPr/>
          </p:nvSpPr>
          <p:spPr>
            <a:xfrm>
              <a:off x="4666879" y="1683714"/>
              <a:ext cx="1043465" cy="56142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Digitals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696BF5F-5111-4C5B-B05C-A2F86C31A04E}"/>
                </a:ext>
              </a:extLst>
            </p:cNvPr>
            <p:cNvSpPr/>
            <p:nvPr/>
          </p:nvSpPr>
          <p:spPr>
            <a:xfrm>
              <a:off x="5785832" y="1683715"/>
              <a:ext cx="603291" cy="52217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10064D7-06D7-4061-9291-0889FBFBE9AA}"/>
                </a:ext>
              </a:extLst>
            </p:cNvPr>
            <p:cNvSpPr/>
            <p:nvPr/>
          </p:nvSpPr>
          <p:spPr>
            <a:xfrm>
              <a:off x="3952475" y="2817024"/>
              <a:ext cx="851810" cy="85522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Left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Sensing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Network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E2457F3-DE2A-462B-B631-1CEB9AD968D3}"/>
                </a:ext>
              </a:extLst>
            </p:cNvPr>
            <p:cNvSpPr/>
            <p:nvPr/>
          </p:nvSpPr>
          <p:spPr>
            <a:xfrm>
              <a:off x="4991933" y="2817024"/>
              <a:ext cx="851810" cy="85522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Right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Sensing</a:t>
              </a: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Network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4" name="三角形 144">
              <a:extLst>
                <a:ext uri="{FF2B5EF4-FFF2-40B4-BE49-F238E27FC236}">
                  <a16:creationId xmlns:a16="http://schemas.microsoft.com/office/drawing/2014/main" id="{B8D9DBF7-DBA9-4A21-A689-4F49F0FC972B}"/>
                </a:ext>
              </a:extLst>
            </p:cNvPr>
            <p:cNvSpPr/>
            <p:nvPr/>
          </p:nvSpPr>
          <p:spPr>
            <a:xfrm rot="16200000">
              <a:off x="3603893" y="3887209"/>
              <a:ext cx="545667" cy="47040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三角形 145">
              <a:extLst>
                <a:ext uri="{FF2B5EF4-FFF2-40B4-BE49-F238E27FC236}">
                  <a16:creationId xmlns:a16="http://schemas.microsoft.com/office/drawing/2014/main" id="{8A706B79-BF6E-47A6-B454-6161911688FE}"/>
                </a:ext>
              </a:extLst>
            </p:cNvPr>
            <p:cNvSpPr/>
            <p:nvPr/>
          </p:nvSpPr>
          <p:spPr>
            <a:xfrm rot="5400000">
              <a:off x="5642715" y="3887208"/>
              <a:ext cx="545667" cy="47040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115E609-3AE8-4DC9-B069-F9DABABB4118}"/>
                </a:ext>
              </a:extLst>
            </p:cNvPr>
            <p:cNvSpPr txBox="1"/>
            <p:nvPr/>
          </p:nvSpPr>
          <p:spPr>
            <a:xfrm>
              <a:off x="3578752" y="3992239"/>
              <a:ext cx="650564" cy="289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/>
                <a:t>LNA-L</a:t>
              </a:r>
              <a:endParaRPr kumimoji="1" lang="zh-CN" altLang="en-US" sz="600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62A0052-9F0E-4F54-B35A-151513F631BB}"/>
                </a:ext>
              </a:extLst>
            </p:cNvPr>
            <p:cNvSpPr txBox="1"/>
            <p:nvPr/>
          </p:nvSpPr>
          <p:spPr>
            <a:xfrm>
              <a:off x="5562866" y="3991992"/>
              <a:ext cx="658096" cy="289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600" dirty="0"/>
                <a:t>LNA-R</a:t>
              </a:r>
              <a:endParaRPr kumimoji="1" lang="zh-CN" altLang="en-US" sz="600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4796D8A-0185-47C1-AB21-6BBE4AE9E062}"/>
                </a:ext>
              </a:extLst>
            </p:cNvPr>
            <p:cNvSpPr/>
            <p:nvPr/>
          </p:nvSpPr>
          <p:spPr>
            <a:xfrm>
              <a:off x="3303960" y="1612510"/>
              <a:ext cx="3172616" cy="293912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10F520E-9F72-4871-B3F2-695B0F21B5C6}"/>
                </a:ext>
              </a:extLst>
            </p:cNvPr>
            <p:cNvSpPr/>
            <p:nvPr/>
          </p:nvSpPr>
          <p:spPr>
            <a:xfrm>
              <a:off x="3397706" y="2352468"/>
              <a:ext cx="2977100" cy="211392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30" name="直线箭头连接符 170">
              <a:extLst>
                <a:ext uri="{FF2B5EF4-FFF2-40B4-BE49-F238E27FC236}">
                  <a16:creationId xmlns:a16="http://schemas.microsoft.com/office/drawing/2014/main" id="{35A829FA-7D4C-4C00-B72B-593E87195F23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H="1">
              <a:off x="5843743" y="3244638"/>
              <a:ext cx="641589" cy="2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箭头连接符 173">
              <a:extLst>
                <a:ext uri="{FF2B5EF4-FFF2-40B4-BE49-F238E27FC236}">
                  <a16:creationId xmlns:a16="http://schemas.microsoft.com/office/drawing/2014/main" id="{CA18677F-DE22-4160-9D67-DAE8CF8F78A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3308155" y="3244639"/>
              <a:ext cx="644320" cy="12463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177">
              <a:extLst>
                <a:ext uri="{FF2B5EF4-FFF2-40B4-BE49-F238E27FC236}">
                  <a16:creationId xmlns:a16="http://schemas.microsoft.com/office/drawing/2014/main" id="{43DFDC5C-6B11-489D-8864-6DD65BF96D1E}"/>
                </a:ext>
              </a:extLst>
            </p:cNvPr>
            <p:cNvCxnSpPr>
              <a:cxnSpLocks/>
              <a:stCxn id="23" idx="2"/>
              <a:endCxn id="25" idx="3"/>
            </p:cNvCxnSpPr>
            <p:nvPr/>
          </p:nvCxnSpPr>
          <p:spPr>
            <a:xfrm rot="16200000" flipH="1">
              <a:off x="5324013" y="3766076"/>
              <a:ext cx="450160" cy="262510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181">
              <a:extLst>
                <a:ext uri="{FF2B5EF4-FFF2-40B4-BE49-F238E27FC236}">
                  <a16:creationId xmlns:a16="http://schemas.microsoft.com/office/drawing/2014/main" id="{8B72841C-3856-47B2-B402-BA871B21BAD1}"/>
                </a:ext>
              </a:extLst>
            </p:cNvPr>
            <p:cNvCxnSpPr>
              <a:cxnSpLocks/>
              <a:stCxn id="22" idx="2"/>
              <a:endCxn id="24" idx="3"/>
            </p:cNvCxnSpPr>
            <p:nvPr/>
          </p:nvCxnSpPr>
          <p:spPr>
            <a:xfrm rot="5400000">
              <a:off x="4020076" y="3764107"/>
              <a:ext cx="450158" cy="266451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184">
              <a:extLst>
                <a:ext uri="{FF2B5EF4-FFF2-40B4-BE49-F238E27FC236}">
                  <a16:creationId xmlns:a16="http://schemas.microsoft.com/office/drawing/2014/main" id="{28949F0A-A0AA-4C6D-910D-00DD36D9D282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16200000" flipV="1">
              <a:off x="3672015" y="2110660"/>
              <a:ext cx="338311" cy="1074418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185">
              <a:extLst>
                <a:ext uri="{FF2B5EF4-FFF2-40B4-BE49-F238E27FC236}">
                  <a16:creationId xmlns:a16="http://schemas.microsoft.com/office/drawing/2014/main" id="{17ECFEAE-D2EE-4760-A084-B1E709DD893C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3308154" y="4122410"/>
              <a:ext cx="333371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189">
              <a:extLst>
                <a:ext uri="{FF2B5EF4-FFF2-40B4-BE49-F238E27FC236}">
                  <a16:creationId xmlns:a16="http://schemas.microsoft.com/office/drawing/2014/main" id="{6501E6FE-2081-4146-B896-D9760BF2BC1F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>
              <a:off x="6150750" y="4122410"/>
              <a:ext cx="33002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肘形连接符 199">
              <a:extLst>
                <a:ext uri="{FF2B5EF4-FFF2-40B4-BE49-F238E27FC236}">
                  <a16:creationId xmlns:a16="http://schemas.microsoft.com/office/drawing/2014/main" id="{21AE0D60-FE69-4AE5-A77D-40ABCC1C1D7F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rot="5400000" flipH="1" flipV="1">
              <a:off x="5778053" y="2118504"/>
              <a:ext cx="338306" cy="1058736"/>
            </a:xfrm>
            <a:prstGeom prst="bentConnector2">
              <a:avLst/>
            </a:prstGeom>
            <a:ln w="12700">
              <a:solidFill>
                <a:schemeClr val="tx1">
                  <a:lumMod val="75000"/>
                </a:schemeClr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14">
            <a:extLst>
              <a:ext uri="{FF2B5EF4-FFF2-40B4-BE49-F238E27FC236}">
                <a16:creationId xmlns:a16="http://schemas.microsoft.com/office/drawing/2014/main" id="{3295769A-AB73-41CE-A734-7B59ECF4048C}"/>
              </a:ext>
            </a:extLst>
          </p:cNvPr>
          <p:cNvGrpSpPr/>
          <p:nvPr/>
        </p:nvGrpSpPr>
        <p:grpSpPr>
          <a:xfrm>
            <a:off x="680561" y="2364107"/>
            <a:ext cx="3490683" cy="3273209"/>
            <a:chOff x="1072052" y="57596"/>
            <a:chExt cx="6633291" cy="6220027"/>
          </a:xfrm>
        </p:grpSpPr>
        <p:pic>
          <p:nvPicPr>
            <p:cNvPr id="39" name="图片 2" descr="图片 2">
              <a:extLst>
                <a:ext uri="{FF2B5EF4-FFF2-40B4-BE49-F238E27FC236}">
                  <a16:creationId xmlns:a16="http://schemas.microsoft.com/office/drawing/2014/main" id="{A3746AB9-8456-4889-B2CE-F97C4AA3F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934670">
              <a:off x="2260447" y="306461"/>
              <a:ext cx="2656508" cy="4053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直接箭头连接符 4">
              <a:extLst>
                <a:ext uri="{FF2B5EF4-FFF2-40B4-BE49-F238E27FC236}">
                  <a16:creationId xmlns:a16="http://schemas.microsoft.com/office/drawing/2014/main" id="{CA993A56-245A-42A5-8564-CA05B66FFBDF}"/>
                </a:ext>
              </a:extLst>
            </p:cNvPr>
            <p:cNvSpPr/>
            <p:nvPr/>
          </p:nvSpPr>
          <p:spPr>
            <a:xfrm flipV="1">
              <a:off x="1072052" y="57596"/>
              <a:ext cx="2697612" cy="2248754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41" name="直接箭头连接符 5">
              <a:extLst>
                <a:ext uri="{FF2B5EF4-FFF2-40B4-BE49-F238E27FC236}">
                  <a16:creationId xmlns:a16="http://schemas.microsoft.com/office/drawing/2014/main" id="{A92431FE-88A8-445F-98B8-3E68FE252B44}"/>
                </a:ext>
              </a:extLst>
            </p:cNvPr>
            <p:cNvSpPr/>
            <p:nvPr/>
          </p:nvSpPr>
          <p:spPr>
            <a:xfrm>
              <a:off x="1081244" y="2810740"/>
              <a:ext cx="1608084" cy="179727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 sz="1100">
                <a:solidFill>
                  <a:schemeClr val="tx1">
                    <a:lumMod val="75000"/>
                  </a:schemeClr>
                </a:solidFill>
                <a:latin typeface="Times" pitchFamily="2" charset="0"/>
              </a:endParaRPr>
            </a:p>
          </p:txBody>
        </p:sp>
        <p:sp>
          <p:nvSpPr>
            <p:cNvPr id="42" name="文本框 6">
              <a:extLst>
                <a:ext uri="{FF2B5EF4-FFF2-40B4-BE49-F238E27FC236}">
                  <a16:creationId xmlns:a16="http://schemas.microsoft.com/office/drawing/2014/main" id="{E216FA54-4A72-4F38-BD22-05DAF2231E65}"/>
                </a:ext>
              </a:extLst>
            </p:cNvPr>
            <p:cNvSpPr txBox="1"/>
            <p:nvPr/>
          </p:nvSpPr>
          <p:spPr>
            <a:xfrm rot="19027072">
              <a:off x="1613105" y="65706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50mm</a:t>
              </a:r>
            </a:p>
          </p:txBody>
        </p:sp>
        <p:sp>
          <p:nvSpPr>
            <p:cNvPr id="43" name="文本框 7">
              <a:extLst>
                <a:ext uri="{FF2B5EF4-FFF2-40B4-BE49-F238E27FC236}">
                  <a16:creationId xmlns:a16="http://schemas.microsoft.com/office/drawing/2014/main" id="{BEB53E4B-BC1D-4737-B9E1-831C4CE5BD50}"/>
                </a:ext>
              </a:extLst>
            </p:cNvPr>
            <p:cNvSpPr txBox="1"/>
            <p:nvPr/>
          </p:nvSpPr>
          <p:spPr>
            <a:xfrm rot="2883241">
              <a:off x="1101598" y="3594541"/>
              <a:ext cx="956489" cy="595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100" dirty="0">
                  <a:solidFill>
                    <a:schemeClr val="tx1">
                      <a:lumMod val="75000"/>
                    </a:schemeClr>
                  </a:solidFill>
                  <a:latin typeface="Times" pitchFamily="2" charset="0"/>
                </a:rPr>
                <a:t>30mm</a:t>
              </a:r>
            </a:p>
          </p:txBody>
        </p:sp>
        <p:sp>
          <p:nvSpPr>
            <p:cNvPr id="44" name="文本框 18">
              <a:extLst>
                <a:ext uri="{FF2B5EF4-FFF2-40B4-BE49-F238E27FC236}">
                  <a16:creationId xmlns:a16="http://schemas.microsoft.com/office/drawing/2014/main" id="{0CBFED28-71A9-4693-B522-C3AAB6B86534}"/>
                </a:ext>
              </a:extLst>
            </p:cNvPr>
            <p:cNvSpPr txBox="1"/>
            <p:nvPr/>
          </p:nvSpPr>
          <p:spPr>
            <a:xfrm>
              <a:off x="6066513" y="331148"/>
              <a:ext cx="1638830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itchFamily="2" charset="0"/>
                </a:rPr>
                <a:t>SNC8600</a:t>
              </a:r>
            </a:p>
          </p:txBody>
        </p:sp>
        <p:sp>
          <p:nvSpPr>
            <p:cNvPr id="45" name="文本框 30">
              <a:extLst>
                <a:ext uri="{FF2B5EF4-FFF2-40B4-BE49-F238E27FC236}">
                  <a16:creationId xmlns:a16="http://schemas.microsoft.com/office/drawing/2014/main" id="{2E59BB19-FF0F-4134-AF6D-5F0B435B212E}"/>
                </a:ext>
              </a:extLst>
            </p:cNvPr>
            <p:cNvSpPr txBox="1"/>
            <p:nvPr/>
          </p:nvSpPr>
          <p:spPr>
            <a:xfrm>
              <a:off x="5727094" y="5594070"/>
              <a:ext cx="1746308" cy="683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>
                <a:defRPr>
                  <a:solidFill>
                    <a:srgbClr val="650F18"/>
                  </a:solidFill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 algn="ctr"/>
              <a:r>
                <a:rPr sz="1400" b="1" dirty="0">
                  <a:solidFill>
                    <a:schemeClr val="accent1"/>
                  </a:solidFill>
                  <a:latin typeface="Times" pitchFamily="2" charset="0"/>
                </a:rPr>
                <a:t>SNC1600</a:t>
              </a:r>
            </a:p>
          </p:txBody>
        </p:sp>
      </p:grpSp>
      <p:cxnSp>
        <p:nvCxnSpPr>
          <p:cNvPr id="46" name="直线箭头连接符 215">
            <a:extLst>
              <a:ext uri="{FF2B5EF4-FFF2-40B4-BE49-F238E27FC236}">
                <a16:creationId xmlns:a16="http://schemas.microsoft.com/office/drawing/2014/main" id="{4D4E9DEC-DA52-44DE-957B-F4920A62CD6F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1713177" y="4143645"/>
            <a:ext cx="1417039" cy="1313816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218">
            <a:extLst>
              <a:ext uri="{FF2B5EF4-FFF2-40B4-BE49-F238E27FC236}">
                <a16:creationId xmlns:a16="http://schemas.microsoft.com/office/drawing/2014/main" id="{EA305517-6765-42A3-9CE3-80A824121CFA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2290192" y="2687916"/>
            <a:ext cx="1018639" cy="859569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BDE1CCE-FAC4-4CE3-B947-A43EDF4BCCDA}"/>
              </a:ext>
            </a:extLst>
          </p:cNvPr>
          <p:cNvGrpSpPr/>
          <p:nvPr/>
        </p:nvGrpSpPr>
        <p:grpSpPr>
          <a:xfrm>
            <a:off x="7157260" y="1009128"/>
            <a:ext cx="3647948" cy="2726577"/>
            <a:chOff x="7098420" y="971148"/>
            <a:chExt cx="5241143" cy="391737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0740A8B-1283-4551-9DAC-5559AAB560FA}"/>
                </a:ext>
              </a:extLst>
            </p:cNvPr>
            <p:cNvSpPr/>
            <p:nvPr/>
          </p:nvSpPr>
          <p:spPr>
            <a:xfrm>
              <a:off x="7789122" y="1080829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DVDD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48FEB3C-004A-4A10-A01E-05FAABF85FF3}"/>
                </a:ext>
              </a:extLst>
            </p:cNvPr>
            <p:cNvSpPr/>
            <p:nvPr/>
          </p:nvSpPr>
          <p:spPr>
            <a:xfrm>
              <a:off x="8685715" y="1080828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AVDD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Regulator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C22CA0A-9900-4B59-AE54-4F8713955BC0}"/>
                </a:ext>
              </a:extLst>
            </p:cNvPr>
            <p:cNvSpPr/>
            <p:nvPr/>
          </p:nvSpPr>
          <p:spPr>
            <a:xfrm>
              <a:off x="9582308" y="1080827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POR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BOR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336D575-5BBA-46E5-B9ED-650E7B0416DD}"/>
                </a:ext>
              </a:extLst>
            </p:cNvPr>
            <p:cNvSpPr/>
            <p:nvPr/>
          </p:nvSpPr>
          <p:spPr>
            <a:xfrm>
              <a:off x="10478901" y="1083265"/>
              <a:ext cx="622852" cy="37501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Mic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Bias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476DC69-EC56-4DAE-939C-9897EF0BEEC0}"/>
                </a:ext>
              </a:extLst>
            </p:cNvPr>
            <p:cNvSpPr/>
            <p:nvPr/>
          </p:nvSpPr>
          <p:spPr>
            <a:xfrm>
              <a:off x="7167292" y="1055704"/>
              <a:ext cx="4277364" cy="432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87F692E-417A-4101-A0CB-16FFC90DB676}"/>
                </a:ext>
              </a:extLst>
            </p:cNvPr>
            <p:cNvSpPr/>
            <p:nvPr/>
          </p:nvSpPr>
          <p:spPr>
            <a:xfrm rot="5400000">
              <a:off x="6978788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Auxiliary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2F7E702-D8B2-4CD1-BDEE-277621646C5B}"/>
                </a:ext>
              </a:extLst>
            </p:cNvPr>
            <p:cNvSpPr/>
            <p:nvPr/>
          </p:nvSpPr>
          <p:spPr>
            <a:xfrm rot="5400000">
              <a:off x="7016633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Flash</a:t>
              </a:r>
              <a:endParaRPr kumimoji="1" lang="zh-CN" altLang="en-US" sz="6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8165D0F-9921-4850-8356-34395A5C56B2}"/>
                </a:ext>
              </a:extLst>
            </p:cNvPr>
            <p:cNvSpPr/>
            <p:nvPr/>
          </p:nvSpPr>
          <p:spPr>
            <a:xfrm rot="5400000">
              <a:off x="7016633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RAM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57" name="直线连接符 6">
              <a:extLst>
                <a:ext uri="{FF2B5EF4-FFF2-40B4-BE49-F238E27FC236}">
                  <a16:creationId xmlns:a16="http://schemas.microsoft.com/office/drawing/2014/main" id="{07CE4DA4-8C4B-4D40-8314-D14F3493C614}"/>
                </a:ext>
              </a:extLst>
            </p:cNvPr>
            <p:cNvCxnSpPr/>
            <p:nvPr/>
          </p:nvCxnSpPr>
          <p:spPr>
            <a:xfrm>
              <a:off x="7673009" y="1560256"/>
              <a:ext cx="0" cy="2481657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23">
              <a:extLst>
                <a:ext uri="{FF2B5EF4-FFF2-40B4-BE49-F238E27FC236}">
                  <a16:creationId xmlns:a16="http://schemas.microsoft.com/office/drawing/2014/main" id="{37B7EA07-A60D-4021-9B59-D3154D013A34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>
              <a:off x="7488826" y="1871682"/>
              <a:ext cx="18418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箭头连接符 24">
              <a:extLst>
                <a:ext uri="{FF2B5EF4-FFF2-40B4-BE49-F238E27FC236}">
                  <a16:creationId xmlns:a16="http://schemas.microsoft.com/office/drawing/2014/main" id="{6D805992-9B54-4A0B-90C6-E72461293BB2}"/>
                </a:ext>
              </a:extLst>
            </p:cNvPr>
            <p:cNvCxnSpPr/>
            <p:nvPr/>
          </p:nvCxnSpPr>
          <p:spPr>
            <a:xfrm>
              <a:off x="7673009" y="1871682"/>
              <a:ext cx="17227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25">
              <a:extLst>
                <a:ext uri="{FF2B5EF4-FFF2-40B4-BE49-F238E27FC236}">
                  <a16:creationId xmlns:a16="http://schemas.microsoft.com/office/drawing/2014/main" id="{82552C0B-78F1-438C-8D5F-7DC63B248507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>
              <a:off x="7488826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29">
              <a:extLst>
                <a:ext uri="{FF2B5EF4-FFF2-40B4-BE49-F238E27FC236}">
                  <a16:creationId xmlns:a16="http://schemas.microsoft.com/office/drawing/2014/main" id="{47473221-B4B4-4785-847D-BC7F4F204D45}"/>
                </a:ext>
              </a:extLst>
            </p:cNvPr>
            <p:cNvCxnSpPr>
              <a:cxnSpLocks/>
            </p:cNvCxnSpPr>
            <p:nvPr/>
          </p:nvCxnSpPr>
          <p:spPr>
            <a:xfrm>
              <a:off x="7500729" y="3552984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30">
              <a:extLst>
                <a:ext uri="{FF2B5EF4-FFF2-40B4-BE49-F238E27FC236}">
                  <a16:creationId xmlns:a16="http://schemas.microsoft.com/office/drawing/2014/main" id="{28CF6F06-A912-42E1-AE6D-ED478E2862C7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8" y="3552221"/>
              <a:ext cx="1836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4AAC899-EA81-480C-ADBC-80C6196046AA}"/>
                </a:ext>
              </a:extLst>
            </p:cNvPr>
            <p:cNvSpPr/>
            <p:nvPr/>
          </p:nvSpPr>
          <p:spPr>
            <a:xfrm rot="5400000">
              <a:off x="7658793" y="3387449"/>
              <a:ext cx="722350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HW</a:t>
              </a: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Accelerator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D64B283C-ADF1-4830-9A5D-A8BE1589C15E}"/>
                </a:ext>
              </a:extLst>
            </p:cNvPr>
            <p:cNvSpPr/>
            <p:nvPr/>
          </p:nvSpPr>
          <p:spPr>
            <a:xfrm rot="5400000">
              <a:off x="7696638" y="2524307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OTP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C34987A8-A1CB-4ADC-8743-FEFD5A71F57E}"/>
                </a:ext>
              </a:extLst>
            </p:cNvPr>
            <p:cNvSpPr/>
            <p:nvPr/>
          </p:nvSpPr>
          <p:spPr>
            <a:xfrm rot="5400000">
              <a:off x="7696638" y="1710915"/>
              <a:ext cx="622852" cy="32153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ROM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26F041DD-A9D4-4815-A691-9561B114FFCD}"/>
                </a:ext>
              </a:extLst>
            </p:cNvPr>
            <p:cNvSpPr/>
            <p:nvPr/>
          </p:nvSpPr>
          <p:spPr>
            <a:xfrm>
              <a:off x="8343118" y="1560256"/>
              <a:ext cx="661182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DSP</a:t>
              </a:r>
            </a:p>
            <a:p>
              <a:pPr algn="ctr"/>
              <a:endParaRPr kumimoji="1" lang="en-US" altLang="zh-CN" sz="8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800" dirty="0">
                  <a:solidFill>
                    <a:schemeClr val="tx1">
                      <a:lumMod val="75000"/>
                    </a:schemeClr>
                  </a:solidFill>
                </a:rPr>
                <a:t>Core</a:t>
              </a:r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67" name="直线连接符 36">
              <a:extLst>
                <a:ext uri="{FF2B5EF4-FFF2-40B4-BE49-F238E27FC236}">
                  <a16:creationId xmlns:a16="http://schemas.microsoft.com/office/drawing/2014/main" id="{F9B9FCF1-1D47-4DD1-9977-73FE8A6009DD}"/>
                </a:ext>
              </a:extLst>
            </p:cNvPr>
            <p:cNvCxnSpPr/>
            <p:nvPr/>
          </p:nvCxnSpPr>
          <p:spPr>
            <a:xfrm>
              <a:off x="7179748" y="4041913"/>
              <a:ext cx="4230926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连接符 38">
              <a:extLst>
                <a:ext uri="{FF2B5EF4-FFF2-40B4-BE49-F238E27FC236}">
                  <a16:creationId xmlns:a16="http://schemas.microsoft.com/office/drawing/2014/main" id="{D3E20672-ECB9-4244-9A49-3E2060A7F22B}"/>
                </a:ext>
              </a:extLst>
            </p:cNvPr>
            <p:cNvCxnSpPr>
              <a:stCxn id="66" idx="2"/>
            </p:cNvCxnSpPr>
            <p:nvPr/>
          </p:nvCxnSpPr>
          <p:spPr>
            <a:xfrm>
              <a:off x="8673709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2D46BE99-0B26-4224-9D58-F7FF93A168B5}"/>
                </a:ext>
              </a:extLst>
            </p:cNvPr>
            <p:cNvSpPr/>
            <p:nvPr/>
          </p:nvSpPr>
          <p:spPr>
            <a:xfrm>
              <a:off x="9167344" y="1560256"/>
              <a:ext cx="901229" cy="234913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70" name="直线连接符 41">
              <a:extLst>
                <a:ext uri="{FF2B5EF4-FFF2-40B4-BE49-F238E27FC236}">
                  <a16:creationId xmlns:a16="http://schemas.microsoft.com/office/drawing/2014/main" id="{1549498B-A50C-4054-874B-CEB66DAF7179}"/>
                </a:ext>
              </a:extLst>
            </p:cNvPr>
            <p:cNvCxnSpPr/>
            <p:nvPr/>
          </p:nvCxnSpPr>
          <p:spPr>
            <a:xfrm>
              <a:off x="9617958" y="3909391"/>
              <a:ext cx="0" cy="1325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56E0B85-838B-4F4E-BAB4-45BD662FE77A}"/>
                </a:ext>
              </a:extLst>
            </p:cNvPr>
            <p:cNvSpPr/>
            <p:nvPr/>
          </p:nvSpPr>
          <p:spPr>
            <a:xfrm>
              <a:off x="9306532" y="1660228"/>
              <a:ext cx="622852" cy="6084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DAC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35EF17EF-A860-4A52-A238-09CD5FB7EA5E}"/>
                </a:ext>
              </a:extLst>
            </p:cNvPr>
            <p:cNvSpPr/>
            <p:nvPr/>
          </p:nvSpPr>
          <p:spPr>
            <a:xfrm>
              <a:off x="9306532" y="2478712"/>
              <a:ext cx="622852" cy="606426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Stereo</a:t>
              </a:r>
            </a:p>
            <a:p>
              <a:pPr algn="ctr"/>
              <a:r>
                <a:rPr kumimoji="1" lang="en-US" altLang="zh-CN" sz="600" dirty="0">
                  <a:solidFill>
                    <a:schemeClr val="tx1">
                      <a:lumMod val="75000"/>
                    </a:schemeClr>
                  </a:solidFill>
                </a:rPr>
                <a:t>ADC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AF4D0B4-DE6A-4B44-9DAD-3CDADD1B201D}"/>
                </a:ext>
              </a:extLst>
            </p:cNvPr>
            <p:cNvSpPr/>
            <p:nvPr/>
          </p:nvSpPr>
          <p:spPr>
            <a:xfrm>
              <a:off x="9306532" y="3428061"/>
              <a:ext cx="622852" cy="345091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DMIC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Processing</a:t>
              </a:r>
            </a:p>
          </p:txBody>
        </p:sp>
        <p:sp>
          <p:nvSpPr>
            <p:cNvPr id="74" name="三角形 49">
              <a:extLst>
                <a:ext uri="{FF2B5EF4-FFF2-40B4-BE49-F238E27FC236}">
                  <a16:creationId xmlns:a16="http://schemas.microsoft.com/office/drawing/2014/main" id="{37CD9D12-BC24-4A15-ACDA-4799C1C39A82}"/>
                </a:ext>
              </a:extLst>
            </p:cNvPr>
            <p:cNvSpPr/>
            <p:nvPr/>
          </p:nvSpPr>
          <p:spPr>
            <a:xfrm rot="5400000">
              <a:off x="10451751" y="1600263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5" name="直线箭头连接符 55">
              <a:extLst>
                <a:ext uri="{FF2B5EF4-FFF2-40B4-BE49-F238E27FC236}">
                  <a16:creationId xmlns:a16="http://schemas.microsoft.com/office/drawing/2014/main" id="{12563AB8-8AD2-40CF-93F6-2DE4064B998E}"/>
                </a:ext>
              </a:extLst>
            </p:cNvPr>
            <p:cNvCxnSpPr/>
            <p:nvPr/>
          </p:nvCxnSpPr>
          <p:spPr>
            <a:xfrm flipV="1">
              <a:off x="10552288" y="1612510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三角形 59">
              <a:extLst>
                <a:ext uri="{FF2B5EF4-FFF2-40B4-BE49-F238E27FC236}">
                  <a16:creationId xmlns:a16="http://schemas.microsoft.com/office/drawing/2014/main" id="{1D0BC82D-1C48-4E64-A7D4-6564A79284D9}"/>
                </a:ext>
              </a:extLst>
            </p:cNvPr>
            <p:cNvSpPr/>
            <p:nvPr/>
          </p:nvSpPr>
          <p:spPr>
            <a:xfrm rot="5400000">
              <a:off x="10455083" y="1998730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7" name="直线箭头连接符 60">
              <a:extLst>
                <a:ext uri="{FF2B5EF4-FFF2-40B4-BE49-F238E27FC236}">
                  <a16:creationId xmlns:a16="http://schemas.microsoft.com/office/drawing/2014/main" id="{DDFC61DB-023C-4E50-8BA5-6C47834EE970}"/>
                </a:ext>
              </a:extLst>
            </p:cNvPr>
            <p:cNvCxnSpPr/>
            <p:nvPr/>
          </p:nvCxnSpPr>
          <p:spPr>
            <a:xfrm flipV="1">
              <a:off x="10555620" y="2010977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三角形 62">
              <a:extLst>
                <a:ext uri="{FF2B5EF4-FFF2-40B4-BE49-F238E27FC236}">
                  <a16:creationId xmlns:a16="http://schemas.microsoft.com/office/drawing/2014/main" id="{4DC9FF84-E896-4966-BB3A-313DCE8B04FA}"/>
                </a:ext>
              </a:extLst>
            </p:cNvPr>
            <p:cNvSpPr/>
            <p:nvPr/>
          </p:nvSpPr>
          <p:spPr>
            <a:xfrm rot="16200000">
              <a:off x="10420268" y="2450611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79" name="直线箭头连接符 63">
              <a:extLst>
                <a:ext uri="{FF2B5EF4-FFF2-40B4-BE49-F238E27FC236}">
                  <a16:creationId xmlns:a16="http://schemas.microsoft.com/office/drawing/2014/main" id="{439932C5-5DD5-468B-B70A-3F21C14D79E6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3693" y="2460398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三角形 65">
              <a:extLst>
                <a:ext uri="{FF2B5EF4-FFF2-40B4-BE49-F238E27FC236}">
                  <a16:creationId xmlns:a16="http://schemas.microsoft.com/office/drawing/2014/main" id="{CE555D53-6F3A-4547-86BE-63DBFF2F2347}"/>
                </a:ext>
              </a:extLst>
            </p:cNvPr>
            <p:cNvSpPr/>
            <p:nvPr/>
          </p:nvSpPr>
          <p:spPr>
            <a:xfrm rot="16200000">
              <a:off x="10419311" y="2858556"/>
              <a:ext cx="363211" cy="313113"/>
            </a:xfrm>
            <a:prstGeom prst="triangle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  <p:cxnSp>
          <p:nvCxnSpPr>
            <p:cNvPr id="81" name="直线箭头连接符 66">
              <a:extLst>
                <a:ext uri="{FF2B5EF4-FFF2-40B4-BE49-F238E27FC236}">
                  <a16:creationId xmlns:a16="http://schemas.microsoft.com/office/drawing/2014/main" id="{2AC0A545-686C-4832-8988-7C9F591C148C}"/>
                </a:ext>
              </a:extLst>
            </p:cNvPr>
            <p:cNvCxnSpPr>
              <a:cxnSpLocks/>
            </p:cNvCxnSpPr>
            <p:nvPr/>
          </p:nvCxnSpPr>
          <p:spPr>
            <a:xfrm rot="-3000000" flipV="1">
              <a:off x="10522736" y="2868343"/>
              <a:ext cx="159249" cy="325915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</a:schemeClr>
              </a:solidFill>
              <a:headEnd w="sm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68">
              <a:extLst>
                <a:ext uri="{FF2B5EF4-FFF2-40B4-BE49-F238E27FC236}">
                  <a16:creationId xmlns:a16="http://schemas.microsoft.com/office/drawing/2014/main" id="{0F87294C-4C96-40AB-A5C0-A5DD64660FC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9929384" y="1756820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70">
              <a:extLst>
                <a:ext uri="{FF2B5EF4-FFF2-40B4-BE49-F238E27FC236}">
                  <a16:creationId xmlns:a16="http://schemas.microsoft.com/office/drawing/2014/main" id="{CE7BAE63-4B4B-45B8-92CC-EFA0433042CE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>
              <a:off x="9929384" y="2155286"/>
              <a:ext cx="550748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箭头连接符 76">
              <a:extLst>
                <a:ext uri="{FF2B5EF4-FFF2-40B4-BE49-F238E27FC236}">
                  <a16:creationId xmlns:a16="http://schemas.microsoft.com/office/drawing/2014/main" id="{0322B90A-9EAB-48E9-A7DC-1452E3DD52F6}"/>
                </a:ext>
              </a:extLst>
            </p:cNvPr>
            <p:cNvCxnSpPr>
              <a:cxnSpLocks/>
              <a:stCxn id="78" idx="0"/>
            </p:cNvCxnSpPr>
            <p:nvPr/>
          </p:nvCxnSpPr>
          <p:spPr>
            <a:xfrm flipH="1" flipV="1">
              <a:off x="9929384" y="2603023"/>
              <a:ext cx="515933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2">
              <a:extLst>
                <a:ext uri="{FF2B5EF4-FFF2-40B4-BE49-F238E27FC236}">
                  <a16:creationId xmlns:a16="http://schemas.microsoft.com/office/drawing/2014/main" id="{60B477F7-24B6-441F-8929-9EBB147BF8DF}"/>
                </a:ext>
              </a:extLst>
            </p:cNvPr>
            <p:cNvCxnSpPr>
              <a:stCxn id="80" idx="0"/>
            </p:cNvCxnSpPr>
            <p:nvPr/>
          </p:nvCxnSpPr>
          <p:spPr>
            <a:xfrm flipH="1">
              <a:off x="9929384" y="3015112"/>
              <a:ext cx="51497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3">
              <a:extLst>
                <a:ext uri="{FF2B5EF4-FFF2-40B4-BE49-F238E27FC236}">
                  <a16:creationId xmlns:a16="http://schemas.microsoft.com/office/drawing/2014/main" id="{387E739E-D0D0-47A5-AEC2-7297AA89A140}"/>
                </a:ext>
              </a:extLst>
            </p:cNvPr>
            <p:cNvCxnSpPr>
              <a:cxnSpLocks/>
            </p:cNvCxnSpPr>
            <p:nvPr/>
          </p:nvCxnSpPr>
          <p:spPr>
            <a:xfrm>
              <a:off x="10711932" y="1705870"/>
              <a:ext cx="54741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4">
              <a:extLst>
                <a:ext uri="{FF2B5EF4-FFF2-40B4-BE49-F238E27FC236}">
                  <a16:creationId xmlns:a16="http://schemas.microsoft.com/office/drawing/2014/main" id="{E9BE1A5A-DFEF-4083-9BB0-A3A1E44455E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1801928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5">
              <a:extLst>
                <a:ext uri="{FF2B5EF4-FFF2-40B4-BE49-F238E27FC236}">
                  <a16:creationId xmlns:a16="http://schemas.microsoft.com/office/drawing/2014/main" id="{0823D841-AF94-49D5-AA1C-3D2AA1B120A3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10505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6">
              <a:extLst>
                <a:ext uri="{FF2B5EF4-FFF2-40B4-BE49-F238E27FC236}">
                  <a16:creationId xmlns:a16="http://schemas.microsoft.com/office/drawing/2014/main" id="{50DD2FCA-E779-4FDD-BCDD-CA0FB662080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0711932" y="2203421"/>
              <a:ext cx="547416" cy="2311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7">
              <a:extLst>
                <a:ext uri="{FF2B5EF4-FFF2-40B4-BE49-F238E27FC236}">
                  <a16:creationId xmlns:a16="http://schemas.microsoft.com/office/drawing/2014/main" id="{8CE94A50-459A-4203-8B4E-0C1425955D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940785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88">
              <a:extLst>
                <a:ext uri="{FF2B5EF4-FFF2-40B4-BE49-F238E27FC236}">
                  <a16:creationId xmlns:a16="http://schemas.microsoft.com/office/drawing/2014/main" id="{D483A4BC-B00D-4F49-B4EB-84ED011AA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3096712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>
              <a:extLst>
                <a:ext uri="{FF2B5EF4-FFF2-40B4-BE49-F238E27FC236}">
                  <a16:creationId xmlns:a16="http://schemas.microsoft.com/office/drawing/2014/main" id="{4EBF36EB-729B-4FC4-A92F-37B0C5C20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537600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箭头连接符 92">
              <a:extLst>
                <a:ext uri="{FF2B5EF4-FFF2-40B4-BE49-F238E27FC236}">
                  <a16:creationId xmlns:a16="http://schemas.microsoft.com/office/drawing/2014/main" id="{10F2B8FA-1996-4AB0-9DE4-329352C6E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57473" y="2693527"/>
              <a:ext cx="5018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8277E741-A590-442D-ABA6-8D9BEF9E4854}"/>
                </a:ext>
              </a:extLst>
            </p:cNvPr>
            <p:cNvSpPr txBox="1"/>
            <p:nvPr/>
          </p:nvSpPr>
          <p:spPr>
            <a:xfrm>
              <a:off x="10247128" y="3813730"/>
              <a:ext cx="854909" cy="3095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800" dirty="0"/>
                <a:t>AHB-Bus</a:t>
              </a:r>
              <a:endParaRPr kumimoji="1" lang="zh-CN" altLang="en-US" sz="800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36304226-4600-4B6D-9F83-22F169244C54}"/>
                </a:ext>
              </a:extLst>
            </p:cNvPr>
            <p:cNvSpPr txBox="1"/>
            <p:nvPr/>
          </p:nvSpPr>
          <p:spPr>
            <a:xfrm rot="16200000">
              <a:off x="7027665" y="1117625"/>
              <a:ext cx="624599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PMU</a:t>
              </a:r>
              <a:endParaRPr kumimoji="1" lang="zh-CN" altLang="en-US" sz="900" dirty="0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8D6D5ED-6ED9-4EBB-9A7B-DC58BB2A92F1}"/>
                </a:ext>
              </a:extLst>
            </p:cNvPr>
            <p:cNvSpPr/>
            <p:nvPr/>
          </p:nvSpPr>
          <p:spPr>
            <a:xfrm>
              <a:off x="7175644" y="4122411"/>
              <a:ext cx="1299481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700" dirty="0">
                  <a:solidFill>
                    <a:schemeClr val="tx1">
                      <a:lumMod val="75000"/>
                    </a:schemeClr>
                  </a:solidFill>
                </a:rPr>
                <a:t>Clock</a:t>
              </a:r>
              <a:r>
                <a:rPr kumimoji="1" lang="zh-CN" altLang="en-US" sz="700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700" dirty="0">
                  <a:solidFill>
                    <a:schemeClr val="tx1">
                      <a:lumMod val="75000"/>
                    </a:schemeClr>
                  </a:solidFill>
                </a:rPr>
                <a:t>Management</a:t>
              </a:r>
            </a:p>
            <a:p>
              <a:pPr algn="ctr"/>
              <a:endParaRPr kumimoji="1" lang="en-US" altLang="zh-CN" sz="7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zh-CN" altLang="en-US" sz="7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327EF4B6-E94A-4115-9B0C-2F0EF39065FA}"/>
                </a:ext>
              </a:extLst>
            </p:cNvPr>
            <p:cNvSpPr/>
            <p:nvPr/>
          </p:nvSpPr>
          <p:spPr>
            <a:xfrm>
              <a:off x="7229175" y="4475193"/>
              <a:ext cx="604209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Oscillator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E8DD806-BCA2-4750-9214-C7C5058AE247}"/>
                </a:ext>
              </a:extLst>
            </p:cNvPr>
            <p:cNvSpPr/>
            <p:nvPr/>
          </p:nvSpPr>
          <p:spPr>
            <a:xfrm>
              <a:off x="7968432" y="4474863"/>
              <a:ext cx="438710" cy="2880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PLL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70B24219-7F6F-48B9-B8FE-6F8EEBACAE9E}"/>
                </a:ext>
              </a:extLst>
            </p:cNvPr>
            <p:cNvSpPr/>
            <p:nvPr/>
          </p:nvSpPr>
          <p:spPr>
            <a:xfrm>
              <a:off x="8528656" y="4122411"/>
              <a:ext cx="2916000" cy="69615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8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22F6BDD-6CB0-4AE6-9FEF-F4AE08D6A287}"/>
                </a:ext>
              </a:extLst>
            </p:cNvPr>
            <p:cNvSpPr/>
            <p:nvPr/>
          </p:nvSpPr>
          <p:spPr>
            <a:xfrm>
              <a:off x="8572147" y="4174435"/>
              <a:ext cx="570778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USB</a:t>
              </a:r>
              <a:r>
                <a:rPr kumimoji="1" lang="zh-CN" altLang="en-US" sz="400" dirty="0">
                  <a:solidFill>
                    <a:schemeClr val="tx1">
                      <a:lumMod val="75000"/>
                    </a:schemeClr>
                  </a:solidFill>
                </a:rPr>
                <a:t> </a:t>
              </a:r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HS</a:t>
              </a:r>
            </a:p>
            <a:p>
              <a:pPr algn="ctr"/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Audio</a:t>
              </a: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Type-C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116ECEB-341F-45D0-83DE-4513D9B50966}"/>
                </a:ext>
              </a:extLst>
            </p:cNvPr>
            <p:cNvSpPr/>
            <p:nvPr/>
          </p:nvSpPr>
          <p:spPr>
            <a:xfrm>
              <a:off x="9183384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I2S</a:t>
              </a:r>
            </a:p>
            <a:p>
              <a:pPr algn="ctr"/>
              <a:endParaRPr kumimoji="1" lang="en-US" altLang="zh-CN" sz="5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5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5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E85AF391-72E0-4BBC-AE25-789C9D555D35}"/>
                </a:ext>
              </a:extLst>
            </p:cNvPr>
            <p:cNvSpPr/>
            <p:nvPr/>
          </p:nvSpPr>
          <p:spPr>
            <a:xfrm>
              <a:off x="962166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I2C</a:t>
              </a: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D14A81D7-183D-4267-8492-6620BD6AF66F}"/>
                </a:ext>
              </a:extLst>
            </p:cNvPr>
            <p:cNvSpPr/>
            <p:nvPr/>
          </p:nvSpPr>
          <p:spPr>
            <a:xfrm>
              <a:off x="10052850" y="4174435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UART</a:t>
              </a: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BA4352FC-7A00-4F14-B83C-24DDDE3E8D6E}"/>
                </a:ext>
              </a:extLst>
            </p:cNvPr>
            <p:cNvSpPr/>
            <p:nvPr/>
          </p:nvSpPr>
          <p:spPr>
            <a:xfrm>
              <a:off x="10526612" y="4173073"/>
              <a:ext cx="432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GPIO</a:t>
              </a:r>
            </a:p>
            <a:p>
              <a:pPr algn="ctr"/>
              <a:endParaRPr kumimoji="1" lang="en-US" altLang="zh-CN" sz="3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3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3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DF41603A-6BED-4818-A468-0440789829BA}"/>
                </a:ext>
              </a:extLst>
            </p:cNvPr>
            <p:cNvSpPr/>
            <p:nvPr/>
          </p:nvSpPr>
          <p:spPr>
            <a:xfrm>
              <a:off x="10989716" y="4173073"/>
              <a:ext cx="396000" cy="590748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" dirty="0" err="1">
                  <a:solidFill>
                    <a:schemeClr val="tx1">
                      <a:lumMod val="75000"/>
                    </a:schemeClr>
                  </a:solidFill>
                </a:rPr>
                <a:t>Jtag</a:t>
              </a:r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endParaRPr kumimoji="1" lang="en-US" altLang="zh-CN" sz="400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ctr"/>
              <a:r>
                <a:rPr kumimoji="1" lang="en-US" altLang="zh-CN" sz="400" dirty="0">
                  <a:solidFill>
                    <a:schemeClr val="tx1">
                      <a:lumMod val="75000"/>
                    </a:schemeClr>
                  </a:solidFill>
                </a:rPr>
                <a:t>I/F</a:t>
              </a:r>
              <a:endParaRPr kumimoji="1" lang="zh-CN" altLang="en-US" sz="4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2F58A0C3-FA9F-40D1-A69E-B94F4B81DB3B}"/>
                </a:ext>
              </a:extLst>
            </p:cNvPr>
            <p:cNvSpPr txBox="1"/>
            <p:nvPr/>
          </p:nvSpPr>
          <p:spPr>
            <a:xfrm>
              <a:off x="11472499" y="1995356"/>
              <a:ext cx="781210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DAC-R</a:t>
              </a:r>
              <a:endParaRPr kumimoji="1" lang="zh-CN" altLang="en-US" sz="9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DDB48AC-E864-4E24-98F4-8EE6629ADF77}"/>
                </a:ext>
              </a:extLst>
            </p:cNvPr>
            <p:cNvSpPr txBox="1"/>
            <p:nvPr/>
          </p:nvSpPr>
          <p:spPr>
            <a:xfrm>
              <a:off x="11472284" y="2478712"/>
              <a:ext cx="854909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AMIC-L</a:t>
              </a:r>
              <a:endParaRPr kumimoji="1" lang="zh-CN" altLang="en-US" sz="900" dirty="0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56A1DCC0-B2E5-4559-86B2-BF6A38D4107C}"/>
                </a:ext>
              </a:extLst>
            </p:cNvPr>
            <p:cNvSpPr txBox="1"/>
            <p:nvPr/>
          </p:nvSpPr>
          <p:spPr>
            <a:xfrm>
              <a:off x="11475442" y="2893016"/>
              <a:ext cx="864121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AMIC-R</a:t>
              </a:r>
              <a:endParaRPr kumimoji="1" lang="zh-CN" altLang="en-US" sz="900" dirty="0"/>
            </a:p>
          </p:txBody>
        </p:sp>
        <p:cxnSp>
          <p:nvCxnSpPr>
            <p:cNvPr id="109" name="直线箭头连接符 113">
              <a:extLst>
                <a:ext uri="{FF2B5EF4-FFF2-40B4-BE49-F238E27FC236}">
                  <a16:creationId xmlns:a16="http://schemas.microsoft.com/office/drawing/2014/main" id="{9E32CBF9-C8B3-4B85-8374-C3B9CC254D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534765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20">
              <a:extLst>
                <a:ext uri="{FF2B5EF4-FFF2-40B4-BE49-F238E27FC236}">
                  <a16:creationId xmlns:a16="http://schemas.microsoft.com/office/drawing/2014/main" id="{5687B228-C56B-4C65-853C-5ED76EA21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9384" y="3672252"/>
              <a:ext cx="1329964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524093D-6411-4347-B9B4-DC75EE003D52}"/>
                </a:ext>
              </a:extLst>
            </p:cNvPr>
            <p:cNvSpPr txBox="1"/>
            <p:nvPr/>
          </p:nvSpPr>
          <p:spPr>
            <a:xfrm>
              <a:off x="11480515" y="1614318"/>
              <a:ext cx="771998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DAC-L</a:t>
              </a:r>
              <a:endParaRPr kumimoji="1" lang="zh-CN" altLang="en-US" sz="900" dirty="0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21E7346F-319E-4BEC-97EA-29B2ACE444F0}"/>
                </a:ext>
              </a:extLst>
            </p:cNvPr>
            <p:cNvSpPr txBox="1"/>
            <p:nvPr/>
          </p:nvSpPr>
          <p:spPr>
            <a:xfrm>
              <a:off x="11472284" y="3474348"/>
              <a:ext cx="836484" cy="33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/>
                <a:t>DMIC-x</a:t>
              </a:r>
              <a:endParaRPr kumimoji="1" lang="zh-CN" altLang="en-US" sz="900" dirty="0"/>
            </a:p>
          </p:txBody>
        </p:sp>
        <p:cxnSp>
          <p:nvCxnSpPr>
            <p:cNvPr id="113" name="直线箭头连接符 133">
              <a:extLst>
                <a:ext uri="{FF2B5EF4-FFF2-40B4-BE49-F238E27FC236}">
                  <a16:creationId xmlns:a16="http://schemas.microsoft.com/office/drawing/2014/main" id="{0AC8E2AB-2FB7-4AAD-B357-AF44D8A384D8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9" y="2685074"/>
              <a:ext cx="184183" cy="0"/>
            </a:xfrm>
            <a:prstGeom prst="straightConnector1">
              <a:avLst/>
            </a:prstGeom>
            <a:ln w="6350">
              <a:solidFill>
                <a:schemeClr val="tx1">
                  <a:lumMod val="75000"/>
                </a:schemeClr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6650111F-4F94-4CD5-932F-0ACA38E0CAB2}"/>
                </a:ext>
              </a:extLst>
            </p:cNvPr>
            <p:cNvSpPr/>
            <p:nvPr/>
          </p:nvSpPr>
          <p:spPr>
            <a:xfrm>
              <a:off x="7098420" y="1011000"/>
              <a:ext cx="4415108" cy="3877523"/>
            </a:xfrm>
            <a:prstGeom prst="rect">
              <a:avLst/>
            </a:prstGeom>
            <a:noFill/>
            <a:ln w="22225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100"/>
            </a:p>
          </p:txBody>
        </p:sp>
      </p:grp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64B2D720-DA15-4440-A475-C838545BA48A}"/>
              </a:ext>
            </a:extLst>
          </p:cNvPr>
          <p:cNvCxnSpPr>
            <a:cxnSpLocks/>
          </p:cNvCxnSpPr>
          <p:nvPr/>
        </p:nvCxnSpPr>
        <p:spPr>
          <a:xfrm>
            <a:off x="4273750" y="3095348"/>
            <a:ext cx="242398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 117">
            <a:extLst>
              <a:ext uri="{FF2B5EF4-FFF2-40B4-BE49-F238E27FC236}">
                <a16:creationId xmlns:a16="http://schemas.microsoft.com/office/drawing/2014/main" id="{8E72BC25-5D3A-4389-814B-AD11265D44C1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TextBox 3">
            <a:extLst>
              <a:ext uri="{FF2B5EF4-FFF2-40B4-BE49-F238E27FC236}">
                <a16:creationId xmlns:a16="http://schemas.microsoft.com/office/drawing/2014/main" id="{8BB3E7DF-F7F4-4DDB-8017-13D8892317E9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5665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5</a:t>
            </a:fld>
            <a:endParaRPr lang="en-US">
              <a:latin typeface="Times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75D0AFF-CD45-F340-94B4-FBC1E95EFE2B}"/>
              </a:ext>
            </a:extLst>
          </p:cNvPr>
          <p:cNvSpPr txBox="1">
            <a:spLocks/>
          </p:cNvSpPr>
          <p:nvPr/>
        </p:nvSpPr>
        <p:spPr>
          <a:xfrm>
            <a:off x="838199" y="446816"/>
            <a:ext cx="9760528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solidFill>
                  <a:schemeClr val="tx1">
                    <a:lumMod val="75000"/>
                  </a:schemeClr>
                </a:solidFill>
                <a:latin typeface="Times" pitchFamily="2" charset="0"/>
              </a:rPr>
              <a:t>芯片概要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E72BC25-5D3A-4389-814B-AD11265D44C1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TextBox 3">
            <a:extLst>
              <a:ext uri="{FF2B5EF4-FFF2-40B4-BE49-F238E27FC236}">
                <a16:creationId xmlns:a16="http://schemas.microsoft.com/office/drawing/2014/main" id="{8BB3E7DF-F7F4-4DDB-8017-13D8892317E9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7E5D456-B8E6-C400-E608-82B8D7D8E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017752"/>
              </p:ext>
            </p:extLst>
          </p:nvPr>
        </p:nvGraphicFramePr>
        <p:xfrm>
          <a:off x="5546689" y="1201951"/>
          <a:ext cx="4863403" cy="495963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481944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2381459">
                  <a:extLst>
                    <a:ext uri="{9D8B030D-6E8A-4147-A177-3AD203B41FA5}">
                      <a16:colId xmlns:a16="http://schemas.microsoft.com/office/drawing/2014/main" val="3163258900"/>
                    </a:ext>
                  </a:extLst>
                </a:gridCol>
              </a:tblGrid>
              <a:tr h="3657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100MHz, 48KHz, IO=1.8v)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ADC-&gt;IIS / IIS-&gt;DAC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5.39mA / 5.52mA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Power consumption(5V supply, 100MHz, 48KHz, IO=3.3v)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 / USB-&gt;DAC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16.2mA / 17.3mA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ADC input Path(24bit,48KHz)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DAC output Path(32Ω,24bit,48KHz)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524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D2C96A6-9D79-088C-43A9-4D3614B43095}"/>
              </a:ext>
            </a:extLst>
          </p:cNvPr>
          <p:cNvGraphicFramePr>
            <a:graphicFrameLocks noGrp="1"/>
          </p:cNvGraphicFramePr>
          <p:nvPr/>
        </p:nvGraphicFramePr>
        <p:xfrm>
          <a:off x="1666051" y="1201951"/>
          <a:ext cx="3880639" cy="495963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06811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527349">
                  <a:extLst>
                    <a:ext uri="{9D8B030D-6E8A-4147-A177-3AD203B41FA5}">
                      <a16:colId xmlns:a16="http://schemas.microsoft.com/office/drawing/2014/main" val="1819063082"/>
                    </a:ext>
                  </a:extLst>
                </a:gridCol>
                <a:gridCol w="1346479">
                  <a:extLst>
                    <a:ext uri="{9D8B030D-6E8A-4147-A177-3AD203B41FA5}">
                      <a16:colId xmlns:a16="http://schemas.microsoft.com/office/drawing/2014/main" val="144490190"/>
                    </a:ext>
                  </a:extLst>
                </a:gridCol>
              </a:tblGrid>
              <a:tr h="36576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524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59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6</a:t>
            </a:fld>
            <a:endParaRPr lang="en-US"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341CC96-ADD8-480D-8CC5-4B452BE67E4F}"/>
              </a:ext>
            </a:extLst>
          </p:cNvPr>
          <p:cNvGrpSpPr/>
          <p:nvPr/>
        </p:nvGrpSpPr>
        <p:grpSpPr>
          <a:xfrm>
            <a:off x="2137853" y="977236"/>
            <a:ext cx="8484463" cy="5589590"/>
            <a:chOff x="488329" y="1077658"/>
            <a:chExt cx="22869302" cy="1284732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96E32E8C-0E5A-496A-9AF4-224AEB548279}"/>
                </a:ext>
              </a:extLst>
            </p:cNvPr>
            <p:cNvSpPr/>
            <p:nvPr/>
          </p:nvSpPr>
          <p:spPr>
            <a:xfrm>
              <a:off x="2112915" y="3073554"/>
              <a:ext cx="19130682" cy="9341223"/>
            </a:xfrm>
            <a:prstGeom prst="ellipse">
              <a:avLst/>
            </a:prstGeom>
            <a:noFill/>
            <a:ln w="38100" cap="flat">
              <a:solidFill>
                <a:srgbClr val="650F18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D10296E-679D-43F3-A49E-4DF45C829304}"/>
                </a:ext>
              </a:extLst>
            </p:cNvPr>
            <p:cNvSpPr txBox="1"/>
            <p:nvPr/>
          </p:nvSpPr>
          <p:spPr>
            <a:xfrm>
              <a:off x="15931646" y="2573932"/>
              <a:ext cx="526289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Type-C Earphone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AAB932B-CAA2-45D2-B853-DBFB58D8E044}"/>
                </a:ext>
              </a:extLst>
            </p:cNvPr>
            <p:cNvSpPr txBox="1"/>
            <p:nvPr/>
          </p:nvSpPr>
          <p:spPr>
            <a:xfrm>
              <a:off x="12068254" y="1642053"/>
              <a:ext cx="3632395" cy="897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BT Earphone</a:t>
              </a:r>
              <a:endParaRPr kumimoji="0" lang="en-US" altLang="zh-CN" sz="1600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C116C7A-8558-4EA6-814A-6657613811EF}"/>
                </a:ext>
              </a:extLst>
            </p:cNvPr>
            <p:cNvSpPr txBox="1"/>
            <p:nvPr/>
          </p:nvSpPr>
          <p:spPr>
            <a:xfrm>
              <a:off x="1519540" y="11457422"/>
              <a:ext cx="3206021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AI Speaker</a:t>
              </a:r>
              <a:endParaRPr lang="en-US" altLang="zh-CN" dirty="0">
                <a:solidFill>
                  <a:srgbClr val="650F18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0198E57-C876-4EED-A571-A2EC571C3AE4}"/>
                </a:ext>
              </a:extLst>
            </p:cNvPr>
            <p:cNvSpPr txBox="1"/>
            <p:nvPr/>
          </p:nvSpPr>
          <p:spPr>
            <a:xfrm>
              <a:off x="7363834" y="1077658"/>
              <a:ext cx="325787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Conference</a:t>
              </a:r>
            </a:p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F7F8940-EA7C-4C53-9AFC-B34F3988DFF4}"/>
                </a:ext>
              </a:extLst>
            </p:cNvPr>
            <p:cNvSpPr txBox="1"/>
            <p:nvPr/>
          </p:nvSpPr>
          <p:spPr>
            <a:xfrm>
              <a:off x="10275654" y="12795531"/>
              <a:ext cx="343070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Microphone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D53BA95-E0D1-49F7-80BA-8FCF3A2F2D16}"/>
                </a:ext>
              </a:extLst>
            </p:cNvPr>
            <p:cNvSpPr txBox="1"/>
            <p:nvPr/>
          </p:nvSpPr>
          <p:spPr>
            <a:xfrm>
              <a:off x="2588654" y="2878863"/>
              <a:ext cx="2064467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+mn-ea"/>
                  <a:cs typeface="Helvetica Neue"/>
                  <a:sym typeface="Helvetica Neue"/>
                </a:rPr>
                <a:t>Mixer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+mn-ea"/>
                <a:cs typeface="Helvetica Neue"/>
                <a:sym typeface="Helvetica Neue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B847075-ABD8-4302-8F2B-13947BB8270E}"/>
                </a:ext>
              </a:extLst>
            </p:cNvPr>
            <p:cNvSpPr txBox="1"/>
            <p:nvPr/>
          </p:nvSpPr>
          <p:spPr>
            <a:xfrm>
              <a:off x="488329" y="5613462"/>
              <a:ext cx="1736953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AIoT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6E0A19-32F1-494C-8EB4-0F507C46341D}"/>
                </a:ext>
              </a:extLst>
            </p:cNvPr>
            <p:cNvSpPr txBox="1"/>
            <p:nvPr/>
          </p:nvSpPr>
          <p:spPr>
            <a:xfrm>
              <a:off x="18882808" y="11139067"/>
              <a:ext cx="1443140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Car 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93C0F29-EA62-43A6-8E83-1A65D6526AC0}"/>
                </a:ext>
              </a:extLst>
            </p:cNvPr>
            <p:cNvSpPr txBox="1"/>
            <p:nvPr/>
          </p:nvSpPr>
          <p:spPr>
            <a:xfrm>
              <a:off x="20963917" y="5755877"/>
              <a:ext cx="239371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rgbClr val="650F18"/>
                  </a:solidFill>
                </a:rPr>
                <a:t>Speaker</a:t>
              </a:r>
              <a:endParaRPr kumimoji="0" lang="zh-CN" altLang="en-US" sz="32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253CDB4-814B-4C24-831A-9749A76439AF}"/>
                </a:ext>
              </a:extLst>
            </p:cNvPr>
            <p:cNvSpPr txBox="1"/>
            <p:nvPr/>
          </p:nvSpPr>
          <p:spPr>
            <a:xfrm>
              <a:off x="14575196" y="12320055"/>
              <a:ext cx="3614290" cy="1604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Audio Player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8ABA691-760C-4ACB-A4CA-F396F4203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5589" y="10544317"/>
              <a:ext cx="1505627" cy="2065151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3457F46-8A6A-45FA-8E31-53D20B792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59302">
              <a:off x="11173635" y="11673530"/>
              <a:ext cx="1634742" cy="128882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5A5DFCE-9313-4A33-8B90-36FB946A2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719" y="3679587"/>
              <a:ext cx="1941964" cy="154823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8CE41ED-F897-4324-8C2F-4F51271E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7596" y="6638255"/>
              <a:ext cx="1716723" cy="1603946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088A6C8-7EDA-4930-BEF9-2D3109444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4366" y="4486948"/>
              <a:ext cx="8996366" cy="61547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B4801D7-B841-40A1-B503-87064FAE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0532" y="9426543"/>
              <a:ext cx="1612999" cy="1970442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B906DD-ADCA-4FF6-B72D-D7BAD872E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926" y="2556222"/>
              <a:ext cx="2525467" cy="1603946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6FE3A6B-CBD4-4DF1-9189-578079FF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0638" y="3669983"/>
              <a:ext cx="1922755" cy="192275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5746FA2-5FBB-4DEB-9040-27669E82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3862" y="2528988"/>
              <a:ext cx="1922755" cy="1922755"/>
            </a:xfrm>
            <a:prstGeom prst="rect">
              <a:avLst/>
            </a:prstGeom>
            <a:noFill/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DBF287A-E72B-48E2-95CC-535A7F2C8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086" y="11156568"/>
              <a:ext cx="1846337" cy="1449023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849350E-4AD1-40EC-B6E0-EBDC02B56797}"/>
                </a:ext>
              </a:extLst>
            </p:cNvPr>
            <p:cNvSpPr txBox="1"/>
            <p:nvPr/>
          </p:nvSpPr>
          <p:spPr>
            <a:xfrm>
              <a:off x="6473382" y="12724479"/>
              <a:ext cx="2670244" cy="96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sym typeface="Helvetica Neue"/>
                </a:rPr>
                <a:t>Recorder</a:t>
              </a:r>
              <a:endParaRPr kumimoji="0" lang="zh-CN" altLang="en-US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sym typeface="Helvetica Neue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C6833E6A-EF7F-4C8F-B406-A028312E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8519" y="9426543"/>
              <a:ext cx="2311721" cy="153883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5066428C-D812-4008-BE09-920DA686F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20" y="6619659"/>
              <a:ext cx="1716723" cy="1716723"/>
            </a:xfrm>
            <a:prstGeom prst="rect">
              <a:avLst/>
            </a:prstGeom>
          </p:spPr>
        </p:pic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81CBFDE6-D440-4802-B56F-DCBFF876AA9B}"/>
              </a:ext>
            </a:extLst>
          </p:cNvPr>
          <p:cNvSpPr txBox="1"/>
          <p:nvPr/>
        </p:nvSpPr>
        <p:spPr>
          <a:xfrm>
            <a:off x="838199" y="446816"/>
            <a:ext cx="8735291" cy="427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400" b="1" dirty="0">
                <a:latin typeface="Times" pitchFamily="2" charset="0"/>
              </a:rPr>
              <a:t>功能灵活、性能优异的技术解决方案，适用多种场景</a:t>
            </a:r>
            <a:endParaRPr lang="en-US" altLang="zh-CN" sz="2400" b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90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7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7872594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 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Type-C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耳机模组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86BDAC-0D79-41F5-8BED-553EC195E84A}"/>
              </a:ext>
            </a:extLst>
          </p:cNvPr>
          <p:cNvSpPr txBox="1"/>
          <p:nvPr/>
        </p:nvSpPr>
        <p:spPr>
          <a:xfrm>
            <a:off x="4264366" y="3260859"/>
            <a:ext cx="3195209" cy="1808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+mn-ea"/>
              </a:rPr>
              <a:t>           </a:t>
            </a:r>
            <a:r>
              <a:rPr lang="zh-CN" altLang="en-US" sz="2000" b="1" u="sng" dirty="0">
                <a:latin typeface="+mn-ea"/>
              </a:rPr>
              <a:t>功 能 </a:t>
            </a:r>
            <a:endParaRPr lang="en-US" altLang="zh-CN" sz="2000" b="1" u="sng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低音增强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中高频动态均衡调整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通话降噪</a:t>
            </a:r>
            <a:endParaRPr lang="en-US" altLang="zh-CN" sz="14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+mn-ea"/>
              </a:rPr>
              <a:t>提升耳机左右喇叭的一致性</a:t>
            </a:r>
            <a:endParaRPr lang="en-US" altLang="zh-CN" sz="1400" b="1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EF87CD-9ABC-4A0F-B991-FF8C44603ABE}"/>
              </a:ext>
            </a:extLst>
          </p:cNvPr>
          <p:cNvSpPr txBox="1"/>
          <p:nvPr/>
        </p:nvSpPr>
        <p:spPr>
          <a:xfrm>
            <a:off x="4264367" y="1504984"/>
            <a:ext cx="286406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0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 </a:t>
            </a:r>
            <a:endParaRPr lang="en-US" altLang="ja-JP" sz="2000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动态均衡 </a:t>
            </a:r>
            <a:r>
              <a:rPr lang="en-US" altLang="ja-JP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EQ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带来丰富饱满的音乐播放效果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AD8A5D-1110-4E18-8E24-98B5DD07BB25}"/>
              </a:ext>
            </a:extLst>
          </p:cNvPr>
          <p:cNvSpPr txBox="1"/>
          <p:nvPr/>
        </p:nvSpPr>
        <p:spPr>
          <a:xfrm>
            <a:off x="8481186" y="1011423"/>
            <a:ext cx="14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A040518-048E-4CB8-9724-D3FF9371596B}"/>
              </a:ext>
            </a:extLst>
          </p:cNvPr>
          <p:cNvGraphicFramePr>
            <a:graphicFrameLocks noGrp="1"/>
          </p:cNvGraphicFramePr>
          <p:nvPr/>
        </p:nvGraphicFramePr>
        <p:xfrm>
          <a:off x="7390722" y="1694491"/>
          <a:ext cx="3946451" cy="417979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40069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06382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耳机插头模组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接口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支持麦克风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AMIC/DMIC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2650759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THD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grpSp>
        <p:nvGrpSpPr>
          <p:cNvPr id="10" name="组合 9">
            <a:extLst>
              <a:ext uri="{FF2B5EF4-FFF2-40B4-BE49-F238E27FC236}">
                <a16:creationId xmlns:a16="http://schemas.microsoft.com/office/drawing/2014/main" id="{4BB0FE83-CC83-4573-B444-849B5FDCD62A}"/>
              </a:ext>
            </a:extLst>
          </p:cNvPr>
          <p:cNvGrpSpPr/>
          <p:nvPr/>
        </p:nvGrpSpPr>
        <p:grpSpPr>
          <a:xfrm>
            <a:off x="1294996" y="1587821"/>
            <a:ext cx="1973727" cy="2005155"/>
            <a:chOff x="1259390" y="1496981"/>
            <a:chExt cx="1973727" cy="200515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1715656-6827-4176-9BF9-B6235E350332}"/>
                </a:ext>
              </a:extLst>
            </p:cNvPr>
            <p:cNvSpPr txBox="1"/>
            <p:nvPr/>
          </p:nvSpPr>
          <p:spPr>
            <a:xfrm rot="3000179">
              <a:off x="2723682" y="1688059"/>
              <a:ext cx="700514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8.0mm</a:t>
              </a:r>
              <a:endParaRPr lang="zh-CN" altLang="en-US" sz="1600" dirty="0">
                <a:solidFill>
                  <a:srgbClr val="650F1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8474ADE-F81E-44D0-B076-D5B39809A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91382">
              <a:off x="1259390" y="2236599"/>
              <a:ext cx="1765229" cy="690224"/>
            </a:xfrm>
            <a:prstGeom prst="rect">
              <a:avLst/>
            </a:prstGeom>
          </p:spPr>
        </p:pic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C4A663EF-43C7-4D4B-B507-C0461F25F572}"/>
                </a:ext>
              </a:extLst>
            </p:cNvPr>
            <p:cNvCxnSpPr>
              <a:cxnSpLocks/>
            </p:cNvCxnSpPr>
            <p:nvPr/>
          </p:nvCxnSpPr>
          <p:spPr>
            <a:xfrm>
              <a:off x="2684778" y="1633159"/>
              <a:ext cx="473944" cy="586320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871F266E-3524-42DD-BFE2-E9BF185C1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2238" y="2404551"/>
              <a:ext cx="1362701" cy="1097585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70AEB42-DF75-469F-82CB-01FB35E39605}"/>
                </a:ext>
              </a:extLst>
            </p:cNvPr>
            <p:cNvSpPr txBox="1"/>
            <p:nvPr/>
          </p:nvSpPr>
          <p:spPr>
            <a:xfrm rot="19273375">
              <a:off x="2233594" y="2993562"/>
              <a:ext cx="8672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+mn-ea"/>
                </a:rPr>
                <a:t>24</a:t>
              </a:r>
              <a:r>
                <a:rPr lang="en-US" altLang="zh-CN" sz="1600" dirty="0">
                  <a:solidFill>
                    <a:srgbClr val="650F18"/>
                  </a:solidFill>
                  <a:latin typeface="+mn-ea"/>
                  <a:cs typeface="Helvetica Neue"/>
                  <a:sym typeface="Helvetica Neue"/>
                </a:rPr>
                <a:t>.5mm</a:t>
              </a:r>
              <a:endParaRPr lang="zh-CN" altLang="en-US" sz="1600" dirty="0">
                <a:solidFill>
                  <a:srgbClr val="650F18"/>
                </a:solidFill>
                <a:latin typeface="+mn-ea"/>
                <a:cs typeface="Helvetica Neue"/>
                <a:sym typeface="Helvetica Neue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7F299E7-776E-4126-9DBA-685EAF67E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623" y="1641799"/>
              <a:ext cx="734865" cy="585798"/>
            </a:xfrm>
            <a:prstGeom prst="straightConnector1">
              <a:avLst/>
            </a:prstGeom>
            <a:noFill/>
            <a:ln w="22225" cap="flat">
              <a:solidFill>
                <a:schemeClr val="tx1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E47EEFA-5565-42C6-B939-F5C6FD516052}"/>
                </a:ext>
              </a:extLst>
            </p:cNvPr>
            <p:cNvSpPr txBox="1"/>
            <p:nvPr/>
          </p:nvSpPr>
          <p:spPr>
            <a:xfrm rot="19273375">
              <a:off x="1626507" y="1634063"/>
              <a:ext cx="814326" cy="31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5719" tIns="35719" rIns="35719" bIns="35719" numCol="1" spcCol="38100" rtlCol="0" anchor="ctr">
              <a:spAutoFit/>
            </a:bodyPr>
            <a:lstStyle/>
            <a:p>
              <a:pPr algn="ctr" defTabSz="410766" hangingPunct="0"/>
              <a:r>
                <a:rPr lang="en-US" altLang="zh-CN" sz="1600" dirty="0">
                  <a:solidFill>
                    <a:srgbClr val="650F1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13.5mm</a:t>
              </a:r>
              <a:endParaRPr lang="zh-CN" altLang="en-US" sz="1600" dirty="0">
                <a:solidFill>
                  <a:srgbClr val="650F18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9D24329E-B922-4F90-B5D8-0CFB6DFD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21" y="4002572"/>
            <a:ext cx="2133719" cy="213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8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8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3" y="292994"/>
            <a:ext cx="6431251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耳机功放</a:t>
            </a:r>
            <a:endParaRPr kumimoji="1" lang="zh-CN" altLang="en-US" sz="2800" dirty="0">
              <a:solidFill>
                <a:schemeClr val="tx1">
                  <a:lumMod val="75000"/>
                </a:schemeClr>
              </a:solidFill>
              <a:latin typeface="Times" pitchFamily="2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D9410E-CBA2-44E3-9A7E-F7E4553B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5864">
            <a:off x="1005659" y="3090882"/>
            <a:ext cx="3159295" cy="2839236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ACB9EA9-7BD3-423E-817C-EB3704FDE52A}"/>
              </a:ext>
            </a:extLst>
          </p:cNvPr>
          <p:cNvGraphicFramePr>
            <a:graphicFrameLocks noGrp="1"/>
          </p:cNvGraphicFramePr>
          <p:nvPr/>
        </p:nvGraphicFramePr>
        <p:xfrm>
          <a:off x="7508900" y="1725804"/>
          <a:ext cx="3913079" cy="398048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28761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884318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68217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耳放 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耳机转接头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25642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I/F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Type-C/Lighting 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转</a:t>
                      </a: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3.5mm Audio Jack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THD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pic>
        <p:nvPicPr>
          <p:cNvPr id="9" name="图片 8" descr="电子设备&#10;&#10;中度可信度描述已自动生成">
            <a:extLst>
              <a:ext uri="{FF2B5EF4-FFF2-40B4-BE49-F238E27FC236}">
                <a16:creationId xmlns:a16="http://schemas.microsoft.com/office/drawing/2014/main" id="{D9D22845-DF49-4056-896C-CAABAA44DD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9216052">
            <a:off x="481380" y="2386895"/>
            <a:ext cx="2311347" cy="672143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CFBC745-10FD-4917-9E17-CFDB1FD0A041}"/>
              </a:ext>
            </a:extLst>
          </p:cNvPr>
          <p:cNvCxnSpPr>
            <a:cxnSpLocks/>
          </p:cNvCxnSpPr>
          <p:nvPr/>
        </p:nvCxnSpPr>
        <p:spPr>
          <a:xfrm flipV="1">
            <a:off x="1878035" y="3165591"/>
            <a:ext cx="1" cy="1294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2CE07C1-EEB0-46AA-8B3B-3914F4BF04AA}"/>
              </a:ext>
            </a:extLst>
          </p:cNvPr>
          <p:cNvSpPr txBox="1"/>
          <p:nvPr/>
        </p:nvSpPr>
        <p:spPr>
          <a:xfrm>
            <a:off x="4261704" y="1185232"/>
            <a:ext cx="3192379" cy="461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u="sng" dirty="0">
                <a:latin typeface="+mn-ea"/>
              </a:rPr>
              <a:t>功能 </a:t>
            </a:r>
            <a:r>
              <a:rPr lang="en-US" altLang="zh-CN" sz="2000" b="1" u="sng" dirty="0">
                <a:latin typeface="+mn-ea"/>
              </a:rPr>
              <a:t>Features</a:t>
            </a:r>
          </a:p>
          <a:p>
            <a:pPr marL="171450" indent="-17145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音色还原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Timbre correction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低音增强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Bass Boost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动态均衡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Dynamic EQ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响度 </a:t>
            </a: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Loudness 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多种播放模式</a:t>
            </a: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Music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Game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Theater</a:t>
            </a:r>
          </a:p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349936-E661-445C-A6D2-8FBA10EC6A5E}"/>
              </a:ext>
            </a:extLst>
          </p:cNvPr>
          <p:cNvSpPr txBox="1"/>
          <p:nvPr/>
        </p:nvSpPr>
        <p:spPr>
          <a:xfrm>
            <a:off x="8182928" y="1185232"/>
            <a:ext cx="201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288659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807189-A5AC-49DC-AF58-2D147583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1EE0-C5E4-41AC-AF7C-BA8AF86370B8}" type="slidenum">
              <a:rPr lang="en-US" smtClean="0">
                <a:latin typeface="Times" pitchFamily="2" charset="0"/>
              </a:rPr>
              <a:t>9</a:t>
            </a:fld>
            <a:endParaRPr lang="en-US">
              <a:latin typeface="Times" pitchFamily="2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037017CE-68EB-FE46-84B8-BF3E4A2DA488}"/>
              </a:ext>
            </a:extLst>
          </p:cNvPr>
          <p:cNvSpPr txBox="1">
            <a:spLocks/>
          </p:cNvSpPr>
          <p:nvPr/>
        </p:nvSpPr>
        <p:spPr>
          <a:xfrm>
            <a:off x="744464" y="292994"/>
            <a:ext cx="8447990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ja-JP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2C20581-3E86-4B4D-A9E8-7C2E566F98EF}"/>
              </a:ext>
            </a:extLst>
          </p:cNvPr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509F4FBC-1F96-441A-841F-F70CDA160A3D}"/>
              </a:ext>
            </a:extLst>
          </p:cNvPr>
          <p:cNvSpPr txBox="1"/>
          <p:nvPr/>
        </p:nvSpPr>
        <p:spPr>
          <a:xfrm>
            <a:off x="96145" y="6343971"/>
            <a:ext cx="1933222" cy="51360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4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C1D581-A02E-4D1A-843B-027FE38EAAAD}"/>
              </a:ext>
            </a:extLst>
          </p:cNvPr>
          <p:cNvSpPr txBox="1"/>
          <p:nvPr/>
        </p:nvSpPr>
        <p:spPr>
          <a:xfrm>
            <a:off x="3425123" y="1346688"/>
            <a:ext cx="4097109" cy="495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u="sng" dirty="0">
                <a:latin typeface="+mn-ea"/>
              </a:rPr>
              <a:t>核心技术 </a:t>
            </a:r>
            <a:r>
              <a:rPr lang="en-US" altLang="ja-JP" sz="2000" b="1" u="sng" dirty="0">
                <a:latin typeface="+mn-ea"/>
              </a:rPr>
              <a:t>Core technologies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・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EVC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（</a:t>
            </a:r>
            <a:r>
              <a:rPr lang="en-US" altLang="ja-JP" b="1" dirty="0">
                <a:solidFill>
                  <a:srgbClr val="FF0000"/>
                </a:solidFill>
                <a:latin typeface="+mn-ea"/>
              </a:rPr>
              <a:t>Ear canal Voice Capture</a:t>
            </a:r>
            <a:r>
              <a:rPr lang="ja-JP" altLang="en-US" b="1" dirty="0">
                <a:solidFill>
                  <a:srgbClr val="FF0000"/>
                </a:solidFill>
                <a:latin typeface="+mn-ea"/>
              </a:rPr>
              <a:t>）</a:t>
            </a: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200" b="1" u="sng" dirty="0">
                <a:latin typeface="+mn-ea"/>
              </a:rPr>
              <a:t>功能</a:t>
            </a:r>
            <a:r>
              <a:rPr lang="zh-CN" altLang="en-US" sz="2400" b="1" u="sng" dirty="0">
                <a:latin typeface="+mn-ea"/>
              </a:rPr>
              <a:t> </a:t>
            </a:r>
            <a:r>
              <a:rPr lang="en-US" altLang="zh-CN" sz="2400" b="1" u="sng" dirty="0">
                <a:latin typeface="+mn-ea"/>
              </a:rPr>
              <a:t>Features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超级抗噪通话（环境噪音</a:t>
            </a:r>
            <a:r>
              <a:rPr lang="en-US" altLang="zh-CN" sz="1600" b="1" dirty="0">
                <a:latin typeface="+mn-ea"/>
              </a:rPr>
              <a:t> + </a:t>
            </a:r>
            <a:r>
              <a:rPr lang="zh-CN" altLang="en-US" sz="1600" b="1" dirty="0">
                <a:latin typeface="+mn-ea"/>
              </a:rPr>
              <a:t>风噪）</a:t>
            </a:r>
            <a:endParaRPr lang="en-US" altLang="zh-CN" sz="16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+mn-ea"/>
              </a:rPr>
              <a:t>      85dB</a:t>
            </a:r>
            <a:r>
              <a:rPr lang="zh-CN" altLang="en-US" sz="1600" b="1" dirty="0">
                <a:latin typeface="+mn-ea"/>
              </a:rPr>
              <a:t>以上环境噪音、强风</a:t>
            </a:r>
            <a:r>
              <a:rPr lang="ja-JP" altLang="en-US" sz="1600" b="1" dirty="0">
                <a:latin typeface="+mn-ea"/>
              </a:rPr>
              <a:t>（</a:t>
            </a:r>
            <a:r>
              <a:rPr lang="en-US" altLang="ja-JP" sz="1600" b="1" dirty="0">
                <a:latin typeface="+mn-ea"/>
              </a:rPr>
              <a:t>15m/s</a:t>
            </a:r>
            <a:r>
              <a:rPr lang="ja-JP" altLang="en-US" sz="1600" b="1" dirty="0">
                <a:latin typeface="+mn-ea"/>
              </a:rPr>
              <a:t>）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悄声通话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空间音频</a:t>
            </a:r>
            <a:endParaRPr lang="en-US" altLang="zh-CN" sz="16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A474740-00A0-4606-A334-A394C7800943}"/>
              </a:ext>
            </a:extLst>
          </p:cNvPr>
          <p:cNvGraphicFramePr>
            <a:graphicFrameLocks noGrp="1"/>
          </p:cNvGraphicFramePr>
          <p:nvPr/>
        </p:nvGraphicFramePr>
        <p:xfrm>
          <a:off x="7522233" y="1936417"/>
          <a:ext cx="4188486" cy="340560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62951">
                  <a:extLst>
                    <a:ext uri="{9D8B030D-6E8A-4147-A177-3AD203B41FA5}">
                      <a16:colId xmlns:a16="http://schemas.microsoft.com/office/drawing/2014/main" val="2451420900"/>
                    </a:ext>
                  </a:extLst>
                </a:gridCol>
                <a:gridCol w="2725535">
                  <a:extLst>
                    <a:ext uri="{9D8B030D-6E8A-4147-A177-3AD203B41FA5}">
                      <a16:colId xmlns:a16="http://schemas.microsoft.com/office/drawing/2014/main" val="67434389"/>
                    </a:ext>
                  </a:extLst>
                </a:gridCol>
              </a:tblGrid>
              <a:tr h="490854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产品形态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单耳</a:t>
                      </a:r>
                      <a:r>
                        <a:rPr lang="ja-JP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en-US" altLang="ja-JP" sz="1600" b="1" u="none" strike="noStrike" dirty="0">
                          <a:effectLst/>
                          <a:latin typeface="+mn-ea"/>
                          <a:ea typeface="+mn-ea"/>
                        </a:rPr>
                        <a:t>TWS</a:t>
                      </a:r>
                      <a:r>
                        <a:rPr lang="ja-JP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／</a:t>
                      </a:r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颈挂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9030186"/>
                  </a:ext>
                </a:extLst>
              </a:tr>
              <a:tr h="468725"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种类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zh-CN" altLang="en-US" sz="1600" b="1" u="none" strike="noStrike" dirty="0">
                          <a:effectLst/>
                          <a:latin typeface="+mn-ea"/>
                          <a:ea typeface="+mn-ea"/>
                        </a:rPr>
                        <a:t>入耳式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4715519"/>
                  </a:ext>
                </a:extLst>
              </a:tr>
              <a:tr h="490854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降噪深度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20dB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722177"/>
                  </a:ext>
                </a:extLst>
              </a:tr>
              <a:tr h="482570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输出功率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lvl="1" algn="l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 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795667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谐波失真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33569"/>
                  </a:ext>
                </a:extLst>
              </a:tr>
              <a:tr h="44103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4380899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5195"/>
                  </a:ext>
                </a:extLst>
              </a:tr>
              <a:tr h="4548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366944"/>
                  </a:ext>
                </a:extLst>
              </a:tr>
              <a:tr h="35986">
                <a:tc rowSpan="2">
                  <a:txBody>
                    <a:bodyPr/>
                    <a:lstStyle/>
                    <a:p>
                      <a:pPr algn="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信噪比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6552"/>
                  </a:ext>
                </a:extLst>
              </a:tr>
              <a:tr h="4687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683127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D5BF4E60-C771-4D62-8337-3D02AA0F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61" y="1853309"/>
            <a:ext cx="1933223" cy="15461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3D9251-8C14-432B-947C-B8EDC4E97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64"/>
          <a:stretch/>
        </p:blipFill>
        <p:spPr>
          <a:xfrm>
            <a:off x="3954196" y="2311213"/>
            <a:ext cx="2410354" cy="14918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9F4EEF4-D6A1-4A5A-A73D-2822D5FBB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63" y="3751849"/>
            <a:ext cx="1549144" cy="20150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562B4CA-8986-45BE-8AFC-F47CAE09212C}"/>
              </a:ext>
            </a:extLst>
          </p:cNvPr>
          <p:cNvSpPr txBox="1"/>
          <p:nvPr/>
        </p:nvSpPr>
        <p:spPr>
          <a:xfrm>
            <a:off x="8564019" y="1243087"/>
            <a:ext cx="2000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10252268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85167;#375535;#385167;"/>
</p:tagLst>
</file>

<file path=ppt/theme/theme1.xml><?xml version="1.0" encoding="utf-8"?>
<a:theme xmlns:a="http://schemas.openxmlformats.org/drawingml/2006/main" name="Office Theme">
  <a:themeElements>
    <a:clrScheme name="自定义 2">
      <a:dk1>
        <a:srgbClr val="3F3F3F"/>
      </a:dk1>
      <a:lt1>
        <a:srgbClr val="FFFFFF"/>
      </a:lt1>
      <a:dk2>
        <a:srgbClr val="7DA0BC"/>
      </a:dk2>
      <a:lt2>
        <a:srgbClr val="C3D3E0"/>
      </a:lt2>
      <a:accent1>
        <a:srgbClr val="30526C"/>
      </a:accent1>
      <a:accent2>
        <a:srgbClr val="666666"/>
      </a:accent2>
      <a:accent3>
        <a:srgbClr val="30526C"/>
      </a:accent3>
      <a:accent4>
        <a:srgbClr val="868686"/>
      </a:accent4>
      <a:accent5>
        <a:srgbClr val="476C8A"/>
      </a:accent5>
      <a:accent6>
        <a:srgbClr val="B6B6B6"/>
      </a:accent6>
      <a:hlink>
        <a:srgbClr val="1A5B83"/>
      </a:hlink>
      <a:folHlink>
        <a:srgbClr val="C3D3E0"/>
      </a:folHlink>
    </a:clrScheme>
    <a:fontScheme name="自定义 3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8178</TotalTime>
  <Words>1309</Words>
  <Application>Microsoft Office PowerPoint</Application>
  <PresentationFormat>宽屏</PresentationFormat>
  <Paragraphs>450</Paragraphs>
  <Slides>19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Helvetica Neue</vt:lpstr>
      <vt:lpstr>等线</vt:lpstr>
      <vt:lpstr>Microsoft YaHei</vt:lpstr>
      <vt:lpstr>Microsoft YaHei</vt:lpstr>
      <vt:lpstr>Arial</vt:lpstr>
      <vt:lpstr>Times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专业麦克风</vt:lpstr>
      <vt:lpstr>通话降噪耳机</vt:lpstr>
      <vt:lpstr>辅听耳机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WENJIE CAO</dc:creator>
  <cp:lastModifiedBy>5319 sun</cp:lastModifiedBy>
  <cp:revision>1540</cp:revision>
  <cp:lastPrinted>2021-05-11T02:46:24Z</cp:lastPrinted>
  <dcterms:created xsi:type="dcterms:W3CDTF">2020-12-24T09:04:55Z</dcterms:created>
  <dcterms:modified xsi:type="dcterms:W3CDTF">2022-11-11T08:01:17Z</dcterms:modified>
</cp:coreProperties>
</file>